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6"/>
  </p:notesMasterIdLst>
  <p:sldIdLst>
    <p:sldId id="257" r:id="rId5"/>
    <p:sldId id="288" r:id="rId6"/>
    <p:sldId id="260" r:id="rId7"/>
    <p:sldId id="265" r:id="rId8"/>
    <p:sldId id="287" r:id="rId9"/>
    <p:sldId id="294" r:id="rId10"/>
    <p:sldId id="262" r:id="rId11"/>
    <p:sldId id="267" r:id="rId12"/>
    <p:sldId id="263" r:id="rId13"/>
    <p:sldId id="264" r:id="rId14"/>
    <p:sldId id="272" r:id="rId1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C350"/>
    <a:srgbClr val="FF4343"/>
    <a:srgbClr val="FF5D5D"/>
    <a:srgbClr val="F2A16A"/>
    <a:srgbClr val="EE8640"/>
    <a:srgbClr val="FF1B00"/>
    <a:srgbClr val="9ED547"/>
    <a:srgbClr val="1FB750"/>
    <a:srgbClr val="16B550"/>
    <a:srgbClr val="2DBA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4" autoAdjust="0"/>
    <p:restoredTop sz="96261" autoAdjust="0"/>
  </p:normalViewPr>
  <p:slideViewPr>
    <p:cSldViewPr snapToGrid="0">
      <p:cViewPr varScale="1">
        <p:scale>
          <a:sx n="75" d="100"/>
          <a:sy n="75" d="100"/>
        </p:scale>
        <p:origin x="3321" y="5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87E46-920C-46D7-89E2-ABF4B2430BF5}" type="datetimeFigureOut">
              <a:rPr lang="fr-FR" smtClean="0"/>
              <a:t>14/11/2023</a:t>
            </a:fld>
            <a:endParaRPr lang="fr-FR"/>
          </a:p>
        </p:txBody>
      </p:sp>
      <p:sp>
        <p:nvSpPr>
          <p:cNvPr id="4" name="Espace réservé de l'image des diapositives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0DCDE-6F8A-4950-A7DE-1222BFA640E8}" type="slidenum">
              <a:rPr lang="fr-FR" smtClean="0"/>
              <a:t>‹N°›</a:t>
            </a:fld>
            <a:endParaRPr lang="fr-FR"/>
          </a:p>
        </p:txBody>
      </p:sp>
    </p:spTree>
    <p:extLst>
      <p:ext uri="{BB962C8B-B14F-4D97-AF65-F5344CB8AC3E}">
        <p14:creationId xmlns:p14="http://schemas.microsoft.com/office/powerpoint/2010/main" val="4180773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82120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95930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35734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307926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106124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28778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421641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315285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83285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295223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76BE425-DFBC-49D0-BF43-3B44D73CDEEA}" type="datetimeFigureOut">
              <a:rPr lang="fr-FR" smtClean="0"/>
              <a:t>14/11/2023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AA91A-F3B2-4F76-ADCB-8867467A00F8}" type="slidenum">
              <a:rPr lang="fr-FR" smtClean="0"/>
              <a:t>‹N°›</a:t>
            </a:fld>
            <a:endParaRPr lang="fr-FR" dirty="0"/>
          </a:p>
        </p:txBody>
      </p:sp>
    </p:spTree>
    <p:extLst>
      <p:ext uri="{BB962C8B-B14F-4D97-AF65-F5344CB8AC3E}">
        <p14:creationId xmlns:p14="http://schemas.microsoft.com/office/powerpoint/2010/main" val="1505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76BE425-DFBC-49D0-BF43-3B44D73CDEEA}" type="datetimeFigureOut">
              <a:rPr lang="fr-FR" smtClean="0"/>
              <a:t>14/11/2023</a:t>
            </a:fld>
            <a:endParaRPr lang="fr-FR"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09CAA91A-F3B2-4F76-ADCB-8867467A00F8}" type="slidenum">
              <a:rPr lang="fr-FR" smtClean="0"/>
              <a:t>‹N°›</a:t>
            </a:fld>
            <a:endParaRPr lang="fr-FR" dirty="0"/>
          </a:p>
        </p:txBody>
      </p:sp>
    </p:spTree>
    <p:extLst>
      <p:ext uri="{BB962C8B-B14F-4D97-AF65-F5344CB8AC3E}">
        <p14:creationId xmlns:p14="http://schemas.microsoft.com/office/powerpoint/2010/main" val="28297627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30" y="3393713"/>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10" y="3834548"/>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3393713"/>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0" y="3834548"/>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2" name="Rectangle 11">
            <a:extLst>
              <a:ext uri="{FF2B5EF4-FFF2-40B4-BE49-F238E27FC236}">
                <a16:creationId xmlns:a16="http://schemas.microsoft.com/office/drawing/2014/main" id="{3DA0A2D3-D516-8B5F-71E1-2B6DBAA8DF84}"/>
              </a:ext>
            </a:extLst>
          </p:cNvPr>
          <p:cNvSpPr/>
          <p:nvPr/>
        </p:nvSpPr>
        <p:spPr>
          <a:xfrm>
            <a:off x="5036210" y="9182066"/>
            <a:ext cx="1824990" cy="27002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ZoneTexte 15">
            <a:extLst>
              <a:ext uri="{FF2B5EF4-FFF2-40B4-BE49-F238E27FC236}">
                <a16:creationId xmlns:a16="http://schemas.microsoft.com/office/drawing/2014/main" id="{0239FDE8-E1AB-2F07-F4B8-74849DAA0045}"/>
              </a:ext>
            </a:extLst>
          </p:cNvPr>
          <p:cNvSpPr txBox="1"/>
          <p:nvPr/>
        </p:nvSpPr>
        <p:spPr>
          <a:xfrm>
            <a:off x="1492367" y="3837526"/>
            <a:ext cx="3873265" cy="646331"/>
          </a:xfrm>
          <a:prstGeom prst="rect">
            <a:avLst/>
          </a:prstGeom>
          <a:noFill/>
        </p:spPr>
        <p:txBody>
          <a:bodyPr wrap="square" rtlCol="0">
            <a:spAutoFit/>
          </a:bodyPr>
          <a:lstStyle/>
          <a:p>
            <a:pPr algn="ctr"/>
            <a:r>
              <a:rPr lang="fr-FR" sz="3600" b="1" dirty="0"/>
              <a:t>BORGER Mathis</a:t>
            </a:r>
          </a:p>
        </p:txBody>
      </p:sp>
      <p:sp>
        <p:nvSpPr>
          <p:cNvPr id="17" name="Rectangle 16">
            <a:extLst>
              <a:ext uri="{FF2B5EF4-FFF2-40B4-BE49-F238E27FC236}">
                <a16:creationId xmlns:a16="http://schemas.microsoft.com/office/drawing/2014/main" id="{98756137-1D65-709A-6DAF-1A00EF0512D5}"/>
              </a:ext>
            </a:extLst>
          </p:cNvPr>
          <p:cNvSpPr/>
          <p:nvPr/>
        </p:nvSpPr>
        <p:spPr>
          <a:xfrm>
            <a:off x="5036209" y="4278361"/>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8" name="Rectangle 17">
            <a:extLst>
              <a:ext uri="{FF2B5EF4-FFF2-40B4-BE49-F238E27FC236}">
                <a16:creationId xmlns:a16="http://schemas.microsoft.com/office/drawing/2014/main" id="{D64D72EF-63A1-9277-6B34-CD37DA17D66B}"/>
              </a:ext>
            </a:extLst>
          </p:cNvPr>
          <p:cNvSpPr/>
          <p:nvPr/>
        </p:nvSpPr>
        <p:spPr>
          <a:xfrm>
            <a:off x="0" y="4278361"/>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9" name="Rectangle 18">
            <a:extLst>
              <a:ext uri="{FF2B5EF4-FFF2-40B4-BE49-F238E27FC236}">
                <a16:creationId xmlns:a16="http://schemas.microsoft.com/office/drawing/2014/main" id="{85767E10-624C-DBF7-1A8D-9EC5A82E4545}"/>
              </a:ext>
            </a:extLst>
          </p:cNvPr>
          <p:cNvSpPr/>
          <p:nvPr/>
        </p:nvSpPr>
        <p:spPr>
          <a:xfrm>
            <a:off x="4452330" y="4713059"/>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Rectangle 19">
            <a:extLst>
              <a:ext uri="{FF2B5EF4-FFF2-40B4-BE49-F238E27FC236}">
                <a16:creationId xmlns:a16="http://schemas.microsoft.com/office/drawing/2014/main" id="{7FDEBCA4-3A13-E7CB-DBE4-226100EA5B65}"/>
              </a:ext>
            </a:extLst>
          </p:cNvPr>
          <p:cNvSpPr/>
          <p:nvPr/>
        </p:nvSpPr>
        <p:spPr>
          <a:xfrm>
            <a:off x="0" y="4713059"/>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Rectangle 20">
            <a:extLst>
              <a:ext uri="{FF2B5EF4-FFF2-40B4-BE49-F238E27FC236}">
                <a16:creationId xmlns:a16="http://schemas.microsoft.com/office/drawing/2014/main" id="{86B3DBFC-18D4-D835-386D-626F8A4A9CE3}"/>
              </a:ext>
            </a:extLst>
          </p:cNvPr>
          <p:cNvSpPr/>
          <p:nvPr/>
        </p:nvSpPr>
        <p:spPr>
          <a:xfrm>
            <a:off x="4452329" y="0"/>
            <a:ext cx="2405670" cy="27002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Rectangle 21">
            <a:extLst>
              <a:ext uri="{FF2B5EF4-FFF2-40B4-BE49-F238E27FC236}">
                <a16:creationId xmlns:a16="http://schemas.microsoft.com/office/drawing/2014/main" id="{B759B7D4-02DB-8EB0-FEE2-72885D2E3F95}"/>
              </a:ext>
            </a:extLst>
          </p:cNvPr>
          <p:cNvSpPr/>
          <p:nvPr/>
        </p:nvSpPr>
        <p:spPr>
          <a:xfrm>
            <a:off x="5036209" y="440835"/>
            <a:ext cx="1821790" cy="270024"/>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23" name="Rectangle 22">
            <a:extLst>
              <a:ext uri="{FF2B5EF4-FFF2-40B4-BE49-F238E27FC236}">
                <a16:creationId xmlns:a16="http://schemas.microsoft.com/office/drawing/2014/main" id="{2DA30055-3DF8-3136-7064-1A9E62F84A83}"/>
              </a:ext>
            </a:extLst>
          </p:cNvPr>
          <p:cNvSpPr/>
          <p:nvPr/>
        </p:nvSpPr>
        <p:spPr>
          <a:xfrm>
            <a:off x="0" y="0"/>
            <a:ext cx="2405670" cy="27002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2E0479CB-AD36-4534-C46E-A8B685D2B018}"/>
              </a:ext>
            </a:extLst>
          </p:cNvPr>
          <p:cNvSpPr/>
          <p:nvPr/>
        </p:nvSpPr>
        <p:spPr>
          <a:xfrm>
            <a:off x="-1" y="440835"/>
            <a:ext cx="1821790" cy="270024"/>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25" name="ZoneTexte 24">
            <a:extLst>
              <a:ext uri="{FF2B5EF4-FFF2-40B4-BE49-F238E27FC236}">
                <a16:creationId xmlns:a16="http://schemas.microsoft.com/office/drawing/2014/main" id="{465C13F4-376E-C8B3-10F1-AB8D50568207}"/>
              </a:ext>
            </a:extLst>
          </p:cNvPr>
          <p:cNvSpPr txBox="1"/>
          <p:nvPr/>
        </p:nvSpPr>
        <p:spPr>
          <a:xfrm>
            <a:off x="1821789" y="166483"/>
            <a:ext cx="3214420" cy="707886"/>
          </a:xfrm>
          <a:prstGeom prst="rect">
            <a:avLst/>
          </a:prstGeom>
          <a:noFill/>
        </p:spPr>
        <p:txBody>
          <a:bodyPr wrap="square" rtlCol="0">
            <a:spAutoFit/>
          </a:bodyPr>
          <a:lstStyle/>
          <a:p>
            <a:pPr algn="ctr"/>
            <a:r>
              <a:rPr lang="fr-FR" sz="4000" b="1" dirty="0">
                <a:latin typeface="Britannic Bold" panose="020B0903060703020204" pitchFamily="34" charset="0"/>
              </a:rPr>
              <a:t>Portfolio</a:t>
            </a:r>
          </a:p>
        </p:txBody>
      </p:sp>
      <p:pic>
        <p:nvPicPr>
          <p:cNvPr id="1026" name="Picture 2" descr="Institut universitaire de technologie — Wikipédia">
            <a:extLst>
              <a:ext uri="{FF2B5EF4-FFF2-40B4-BE49-F238E27FC236}">
                <a16:creationId xmlns:a16="http://schemas.microsoft.com/office/drawing/2014/main" id="{33E75B73-51D4-1619-7861-F63B8C37A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90" y="907708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847456-27ED-1311-207A-DA688ACF4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16" y="909995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47BD18A-74DA-0A93-51CA-7C677E68ECAB}"/>
              </a:ext>
            </a:extLst>
          </p:cNvPr>
          <p:cNvSpPr/>
          <p:nvPr/>
        </p:nvSpPr>
        <p:spPr>
          <a:xfrm>
            <a:off x="1" y="9177173"/>
            <a:ext cx="1824990" cy="270024"/>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Rectangle 26">
            <a:extLst>
              <a:ext uri="{FF2B5EF4-FFF2-40B4-BE49-F238E27FC236}">
                <a16:creationId xmlns:a16="http://schemas.microsoft.com/office/drawing/2014/main" id="{B92B58BA-D204-C254-5D95-B97A63600BA4}"/>
              </a:ext>
            </a:extLst>
          </p:cNvPr>
          <p:cNvSpPr/>
          <p:nvPr/>
        </p:nvSpPr>
        <p:spPr>
          <a:xfrm>
            <a:off x="4452330" y="9635976"/>
            <a:ext cx="2405670" cy="270024"/>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Rectangle 27">
            <a:extLst>
              <a:ext uri="{FF2B5EF4-FFF2-40B4-BE49-F238E27FC236}">
                <a16:creationId xmlns:a16="http://schemas.microsoft.com/office/drawing/2014/main" id="{55590566-F47F-59E3-6F71-32BDF74F58B1}"/>
              </a:ext>
            </a:extLst>
          </p:cNvPr>
          <p:cNvSpPr/>
          <p:nvPr/>
        </p:nvSpPr>
        <p:spPr>
          <a:xfrm>
            <a:off x="0" y="9630862"/>
            <a:ext cx="2405670" cy="270024"/>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1038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3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1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1672969" y="140589"/>
            <a:ext cx="3512062" cy="707886"/>
          </a:xfrm>
          <a:prstGeom prst="rect">
            <a:avLst/>
          </a:prstGeom>
          <a:noFill/>
        </p:spPr>
        <p:txBody>
          <a:bodyPr wrap="square" rtlCol="0">
            <a:spAutoFit/>
          </a:bodyPr>
          <a:lstStyle/>
          <a:p>
            <a:pPr algn="ctr"/>
            <a:r>
              <a:rPr lang="fr-FR" sz="4000" dirty="0">
                <a:latin typeface="Britannic Bold" panose="020B0903060703020204" pitchFamily="34" charset="0"/>
              </a:rPr>
              <a:t>Certification</a:t>
            </a:r>
          </a:p>
        </p:txBody>
      </p:sp>
      <p:sp>
        <p:nvSpPr>
          <p:cNvPr id="4" name="ZoneTexte 3">
            <a:extLst>
              <a:ext uri="{FF2B5EF4-FFF2-40B4-BE49-F238E27FC236}">
                <a16:creationId xmlns:a16="http://schemas.microsoft.com/office/drawing/2014/main" id="{11CC1710-D5C9-285A-F10E-61813E2B5A80}"/>
              </a:ext>
            </a:extLst>
          </p:cNvPr>
          <p:cNvSpPr txBox="1"/>
          <p:nvPr/>
        </p:nvSpPr>
        <p:spPr>
          <a:xfrm>
            <a:off x="518365" y="4793976"/>
            <a:ext cx="5660887" cy="738664"/>
          </a:xfrm>
          <a:prstGeom prst="rect">
            <a:avLst/>
          </a:prstGeom>
          <a:noFill/>
        </p:spPr>
        <p:txBody>
          <a:bodyPr wrap="square" rtlCol="0">
            <a:spAutoFit/>
          </a:bodyPr>
          <a:lstStyle/>
          <a:p>
            <a:r>
              <a:rPr lang="fr-FR" sz="1400" dirty="0">
                <a:latin typeface="Bookman Old Style" panose="02050604050505020204" pitchFamily="18" charset="0"/>
              </a:rPr>
              <a:t>Parmi les certificats que j’ai obtenu, j’ai eu : </a:t>
            </a:r>
          </a:p>
          <a:p>
            <a:pPr marL="285750" indent="-285750">
              <a:buFont typeface="Arial" panose="020B0604020202020204" pitchFamily="34" charset="0"/>
              <a:buChar char="•"/>
            </a:pPr>
            <a:r>
              <a:rPr lang="fr-FR" sz="1400" dirty="0">
                <a:latin typeface="Bookman Old Style" panose="02050604050505020204" pitchFamily="18" charset="0"/>
              </a:rPr>
              <a:t>mon diplôme de </a:t>
            </a:r>
            <a:r>
              <a:rPr lang="fr-FR" sz="1400" b="1" dirty="0">
                <a:latin typeface="Bookman Old Style" panose="02050604050505020204" pitchFamily="18" charset="0"/>
              </a:rPr>
              <a:t>Baccalauréat</a:t>
            </a:r>
            <a:r>
              <a:rPr lang="fr-FR" sz="1400" dirty="0">
                <a:latin typeface="Bookman Old Style" panose="02050604050505020204" pitchFamily="18" charset="0"/>
              </a:rPr>
              <a:t> avec </a:t>
            </a:r>
            <a:r>
              <a:rPr lang="fr-FR" sz="1400" b="1" dirty="0">
                <a:latin typeface="Bookman Old Style" panose="02050604050505020204" pitchFamily="18" charset="0"/>
              </a:rPr>
              <a:t>mention assez bien</a:t>
            </a:r>
          </a:p>
          <a:p>
            <a:pPr marL="285750" indent="-285750">
              <a:buFont typeface="Arial" panose="020B0604020202020204" pitchFamily="34" charset="0"/>
              <a:buChar char="•"/>
            </a:pPr>
            <a:r>
              <a:rPr lang="fr-FR" sz="1400" dirty="0">
                <a:latin typeface="Bookman Old Style" panose="02050604050505020204" pitchFamily="18" charset="0"/>
              </a:rPr>
              <a:t>l’</a:t>
            </a:r>
            <a:r>
              <a:rPr lang="fr-FR" sz="1400" b="1" dirty="0">
                <a:latin typeface="Bookman Old Style" panose="02050604050505020204" pitchFamily="18" charset="0"/>
              </a:rPr>
              <a:t>ASSR1</a:t>
            </a:r>
            <a:r>
              <a:rPr lang="fr-FR" sz="1400" dirty="0">
                <a:latin typeface="Bookman Old Style" panose="02050604050505020204" pitchFamily="18" charset="0"/>
              </a:rPr>
              <a:t> et l’</a:t>
            </a:r>
            <a:r>
              <a:rPr lang="fr-FR" sz="1400" b="1" dirty="0">
                <a:latin typeface="Bookman Old Style" panose="02050604050505020204" pitchFamily="18" charset="0"/>
              </a:rPr>
              <a:t>ASSR2</a:t>
            </a:r>
            <a:r>
              <a:rPr lang="fr-FR" sz="1400" dirty="0">
                <a:latin typeface="Bookman Old Style" panose="02050604050505020204" pitchFamily="18" charset="0"/>
              </a:rPr>
              <a:t> durant mes années de collèges</a:t>
            </a:r>
          </a:p>
        </p:txBody>
      </p:sp>
      <p:pic>
        <p:nvPicPr>
          <p:cNvPr id="5" name="Picture 2">
            <a:extLst>
              <a:ext uri="{FF2B5EF4-FFF2-40B4-BE49-F238E27FC236}">
                <a16:creationId xmlns:a16="http://schemas.microsoft.com/office/drawing/2014/main" id="{3E2EFD6E-5338-E37F-B340-4CABBB070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38" y="1826295"/>
            <a:ext cx="1997262" cy="14979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preuve ASSR niveau 2 - Actualités - Lycée Carriat">
            <a:extLst>
              <a:ext uri="{FF2B5EF4-FFF2-40B4-BE49-F238E27FC236}">
                <a16:creationId xmlns:a16="http://schemas.microsoft.com/office/drawing/2014/main" id="{6C7033FB-B8BE-9FE0-6F4A-575F81CC6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184" y="2158729"/>
            <a:ext cx="2750270" cy="8279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6557AAD8-D08B-4582-73B6-A72378A6AB14}"/>
              </a:ext>
            </a:extLst>
          </p:cNvPr>
          <p:cNvCxnSpPr>
            <a:cxnSpLocks/>
          </p:cNvCxnSpPr>
          <p:nvPr/>
        </p:nvCxnSpPr>
        <p:spPr>
          <a:xfrm>
            <a:off x="518365" y="4518995"/>
            <a:ext cx="5660887" cy="0"/>
          </a:xfrm>
          <a:prstGeom prst="line">
            <a:avLst/>
          </a:prstGeom>
          <a:ln/>
        </p:spPr>
        <p:style>
          <a:lnRef idx="1">
            <a:schemeClr val="accent3"/>
          </a:lnRef>
          <a:fillRef idx="0">
            <a:schemeClr val="accent3"/>
          </a:fillRef>
          <a:effectRef idx="0">
            <a:schemeClr val="accent3"/>
          </a:effectRef>
          <a:fontRef idx="minor">
            <a:schemeClr val="tx1"/>
          </a:fontRef>
        </p:style>
      </p:cxnSp>
      <p:sp>
        <p:nvSpPr>
          <p:cNvPr id="2" name="Rectangle 1">
            <a:extLst>
              <a:ext uri="{FF2B5EF4-FFF2-40B4-BE49-F238E27FC236}">
                <a16:creationId xmlns:a16="http://schemas.microsoft.com/office/drawing/2014/main" id="{2AF2732A-D7E8-C865-4295-BA4558D7C96C}"/>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Rectangle 18">
            <a:extLst>
              <a:ext uri="{FF2B5EF4-FFF2-40B4-BE49-F238E27FC236}">
                <a16:creationId xmlns:a16="http://schemas.microsoft.com/office/drawing/2014/main" id="{45F745FC-7DBB-2ED1-4364-4EA7C1B583A3}"/>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Rectangle 19">
            <a:extLst>
              <a:ext uri="{FF2B5EF4-FFF2-40B4-BE49-F238E27FC236}">
                <a16:creationId xmlns:a16="http://schemas.microsoft.com/office/drawing/2014/main" id="{F5CF5DDA-456D-1E4D-17B1-64274FF7FCBC}"/>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E8F2059A-9549-7D16-080F-B561F306DD10}"/>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 descr="Institut universitaire de technologie — Wikipédia">
            <a:extLst>
              <a:ext uri="{FF2B5EF4-FFF2-40B4-BE49-F238E27FC236}">
                <a16:creationId xmlns:a16="http://schemas.microsoft.com/office/drawing/2014/main" id="{84A5EE88-48C8-6B22-E188-869C070BA0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0E2EDDB-C86A-2A4C-43E0-925CF3CB4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a:extLst>
              <a:ext uri="{FF2B5EF4-FFF2-40B4-BE49-F238E27FC236}">
                <a16:creationId xmlns:a16="http://schemas.microsoft.com/office/drawing/2014/main" id="{D16A83C7-A694-D990-2065-C1105CD89114}"/>
              </a:ext>
            </a:extLst>
          </p:cNvPr>
          <p:cNvSpPr txBox="1"/>
          <p:nvPr/>
        </p:nvSpPr>
        <p:spPr>
          <a:xfrm>
            <a:off x="2405670" y="9573960"/>
            <a:ext cx="2046658" cy="369332"/>
          </a:xfrm>
          <a:prstGeom prst="rect">
            <a:avLst/>
          </a:prstGeom>
          <a:noFill/>
        </p:spPr>
        <p:txBody>
          <a:bodyPr wrap="square" rtlCol="0">
            <a:spAutoFit/>
          </a:bodyPr>
          <a:lstStyle/>
          <a:p>
            <a:pPr algn="ctr"/>
            <a:r>
              <a:rPr lang="fr-FR" dirty="0"/>
              <a:t>10/11</a:t>
            </a:r>
          </a:p>
        </p:txBody>
      </p:sp>
    </p:spTree>
    <p:extLst>
      <p:ext uri="{BB962C8B-B14F-4D97-AF65-F5344CB8AC3E}">
        <p14:creationId xmlns:p14="http://schemas.microsoft.com/office/powerpoint/2010/main" val="80227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28"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08"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2"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1672967" y="140589"/>
            <a:ext cx="3512062" cy="707886"/>
          </a:xfrm>
          <a:prstGeom prst="rect">
            <a:avLst/>
          </a:prstGeom>
          <a:noFill/>
        </p:spPr>
        <p:txBody>
          <a:bodyPr wrap="square" rtlCol="0">
            <a:spAutoFit/>
          </a:bodyPr>
          <a:lstStyle/>
          <a:p>
            <a:pPr algn="ctr"/>
            <a:r>
              <a:rPr lang="fr-FR" sz="4000" dirty="0">
                <a:latin typeface="Britannic Bold" panose="020B0903060703020204" pitchFamily="34" charset="0"/>
              </a:rPr>
              <a:t>Contact</a:t>
            </a:r>
          </a:p>
        </p:txBody>
      </p:sp>
      <p:grpSp>
        <p:nvGrpSpPr>
          <p:cNvPr id="22" name="Groupe 21">
            <a:extLst>
              <a:ext uri="{FF2B5EF4-FFF2-40B4-BE49-F238E27FC236}">
                <a16:creationId xmlns:a16="http://schemas.microsoft.com/office/drawing/2014/main" id="{A471C1C1-BD8F-617D-545D-34D4F1CB75C6}"/>
              </a:ext>
            </a:extLst>
          </p:cNvPr>
          <p:cNvGrpSpPr/>
          <p:nvPr/>
        </p:nvGrpSpPr>
        <p:grpSpPr>
          <a:xfrm>
            <a:off x="1333573" y="3467809"/>
            <a:ext cx="4563644" cy="2958069"/>
            <a:chOff x="1156467" y="3057985"/>
            <a:chExt cx="4563644" cy="2958069"/>
          </a:xfrm>
        </p:grpSpPr>
        <p:sp>
          <p:nvSpPr>
            <p:cNvPr id="20" name="ZoneTexte 19">
              <a:extLst>
                <a:ext uri="{FF2B5EF4-FFF2-40B4-BE49-F238E27FC236}">
                  <a16:creationId xmlns:a16="http://schemas.microsoft.com/office/drawing/2014/main" id="{98F353F7-9FF2-426B-A475-30C5A4281ABC}"/>
                </a:ext>
              </a:extLst>
            </p:cNvPr>
            <p:cNvSpPr txBox="1"/>
            <p:nvPr/>
          </p:nvSpPr>
          <p:spPr>
            <a:xfrm>
              <a:off x="1672967" y="3153732"/>
              <a:ext cx="4047144" cy="2862322"/>
            </a:xfrm>
            <a:prstGeom prst="rect">
              <a:avLst/>
            </a:prstGeom>
            <a:noFill/>
          </p:spPr>
          <p:txBody>
            <a:bodyPr wrap="square" rtlCol="0">
              <a:spAutoFit/>
            </a:bodyPr>
            <a:lstStyle/>
            <a:p>
              <a:r>
                <a:rPr lang="fr-FR" b="1" dirty="0">
                  <a:latin typeface="Bookman Old Style" panose="02050604050505020204" pitchFamily="18" charset="0"/>
                </a:rPr>
                <a:t>Téléphone :</a:t>
              </a:r>
              <a:endParaRPr lang="fr-FR" dirty="0">
                <a:latin typeface="Bookman Old Style" panose="02050604050505020204" pitchFamily="18" charset="0"/>
              </a:endParaRPr>
            </a:p>
            <a:p>
              <a:pPr marL="742950" lvl="1" indent="-285750">
                <a:buFont typeface="Wingdings" panose="05000000000000000000" pitchFamily="2" charset="2"/>
                <a:buChar char="Ø"/>
              </a:pPr>
              <a:r>
                <a:rPr lang="fr-FR" dirty="0">
                  <a:latin typeface="Bookman Old Style" panose="02050604050505020204" pitchFamily="18" charset="0"/>
                </a:rPr>
                <a:t>+33 06 81 36 40 88</a:t>
              </a:r>
            </a:p>
            <a:p>
              <a:endParaRPr lang="fr-FR" dirty="0">
                <a:latin typeface="Bookman Old Style" panose="02050604050505020204" pitchFamily="18" charset="0"/>
              </a:endParaRPr>
            </a:p>
            <a:p>
              <a:r>
                <a:rPr lang="fr-FR" b="1" dirty="0">
                  <a:latin typeface="Bookman Old Style" panose="02050604050505020204" pitchFamily="18" charset="0"/>
                </a:rPr>
                <a:t>Adresse mail :</a:t>
              </a:r>
              <a:endParaRPr lang="fr-FR" dirty="0">
                <a:latin typeface="Bookman Old Style" panose="02050604050505020204" pitchFamily="18" charset="0"/>
              </a:endParaRPr>
            </a:p>
            <a:p>
              <a:pPr marL="742950" lvl="1" indent="-285750">
                <a:buFont typeface="Wingdings" panose="05000000000000000000" pitchFamily="2" charset="2"/>
                <a:buChar char="Ø"/>
              </a:pPr>
              <a:r>
                <a:rPr lang="fr-FR" dirty="0">
                  <a:latin typeface="Bookman Old Style" panose="02050604050505020204" pitchFamily="18" charset="0"/>
                </a:rPr>
                <a:t>mathisborger24@gmail.com</a:t>
              </a:r>
            </a:p>
            <a:p>
              <a:pPr marL="285750" indent="-285750">
                <a:buFont typeface="Wingdings" panose="05000000000000000000" pitchFamily="2" charset="2"/>
                <a:buChar char="Ø"/>
              </a:pPr>
              <a:endParaRPr lang="fr-FR" dirty="0">
                <a:latin typeface="Bookman Old Style" panose="02050604050505020204" pitchFamily="18" charset="0"/>
              </a:endParaRPr>
            </a:p>
            <a:p>
              <a:r>
                <a:rPr lang="fr-FR" b="1" dirty="0">
                  <a:latin typeface="Bookman Old Style" panose="02050604050505020204" pitchFamily="18" charset="0"/>
                </a:rPr>
                <a:t>Localisation:</a:t>
              </a:r>
              <a:endParaRPr lang="fr-FR" dirty="0">
                <a:latin typeface="Bookman Old Style" panose="02050604050505020204" pitchFamily="18" charset="0"/>
              </a:endParaRPr>
            </a:p>
            <a:p>
              <a:pPr marL="742950" lvl="1" indent="-285750">
                <a:buFont typeface="Wingdings" panose="05000000000000000000" pitchFamily="2" charset="2"/>
                <a:buChar char="Ø"/>
              </a:pPr>
              <a:r>
                <a:rPr lang="fr-FR" dirty="0">
                  <a:latin typeface="Bookman Old Style" panose="02050604050505020204" pitchFamily="18" charset="0"/>
                </a:rPr>
                <a:t>Limoges</a:t>
              </a:r>
            </a:p>
            <a:p>
              <a:pPr marL="285750" indent="-285750">
                <a:buFont typeface="Wingdings" panose="05000000000000000000" pitchFamily="2" charset="2"/>
                <a:buChar char="Ø"/>
              </a:pPr>
              <a:endParaRPr lang="fr-FR" dirty="0">
                <a:latin typeface="Bookman Old Style" panose="02050604050505020204" pitchFamily="18" charset="0"/>
              </a:endParaRPr>
            </a:p>
            <a:p>
              <a:endParaRPr lang="fr-FR" dirty="0">
                <a:latin typeface="Bookman Old Style" panose="02050604050505020204" pitchFamily="18" charset="0"/>
              </a:endParaRPr>
            </a:p>
          </p:txBody>
        </p:sp>
        <p:pic>
          <p:nvPicPr>
            <p:cNvPr id="1030" name="Picture 6" descr="Afficher l’image source">
              <a:extLst>
                <a:ext uri="{FF2B5EF4-FFF2-40B4-BE49-F238E27FC236}">
                  <a16:creationId xmlns:a16="http://schemas.microsoft.com/office/drawing/2014/main" id="{C979568D-D87A-B7D4-DA44-F10876413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86" y="3057985"/>
              <a:ext cx="4667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fficher l’image source">
              <a:extLst>
                <a:ext uri="{FF2B5EF4-FFF2-40B4-BE49-F238E27FC236}">
                  <a16:creationId xmlns:a16="http://schemas.microsoft.com/office/drawing/2014/main" id="{4AB3CCDB-B529-B1DB-3977-DE5066A29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467" y="3895634"/>
              <a:ext cx="583408"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fficher l’image source">
              <a:extLst>
                <a:ext uri="{FF2B5EF4-FFF2-40B4-BE49-F238E27FC236}">
                  <a16:creationId xmlns:a16="http://schemas.microsoft.com/office/drawing/2014/main" id="{53EC1937-11D6-9B47-7FAF-27CAECCE2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492" y="4723047"/>
              <a:ext cx="372475" cy="46559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DF23B804-6E79-5D7A-28EC-C0C2EC7CA823}"/>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4" name="Rectangle 3">
            <a:extLst>
              <a:ext uri="{FF2B5EF4-FFF2-40B4-BE49-F238E27FC236}">
                <a16:creationId xmlns:a16="http://schemas.microsoft.com/office/drawing/2014/main" id="{7A8CCA1B-04FA-D9D3-0EE8-89D05121CBC1}"/>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 name="Rectangle 4">
            <a:extLst>
              <a:ext uri="{FF2B5EF4-FFF2-40B4-BE49-F238E27FC236}">
                <a16:creationId xmlns:a16="http://schemas.microsoft.com/office/drawing/2014/main" id="{6CD9B65C-0867-333A-5938-756AA394CEB5}"/>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B2D9E7E7-B71B-5558-0438-C212B76B0AC0}"/>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2" descr="Institut universitaire de technologie — Wikipédia">
            <a:extLst>
              <a:ext uri="{FF2B5EF4-FFF2-40B4-BE49-F238E27FC236}">
                <a16:creationId xmlns:a16="http://schemas.microsoft.com/office/drawing/2014/main" id="{40C96FFD-D807-A373-7815-A8CC2179E7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AD89463C-1353-8DB9-AE0C-D53FE7012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EA6366F4-D8FD-A0CB-3878-9C0D8CAD5A45}"/>
              </a:ext>
            </a:extLst>
          </p:cNvPr>
          <p:cNvSpPr txBox="1"/>
          <p:nvPr/>
        </p:nvSpPr>
        <p:spPr>
          <a:xfrm>
            <a:off x="2405670" y="9573960"/>
            <a:ext cx="2046658" cy="369332"/>
          </a:xfrm>
          <a:prstGeom prst="rect">
            <a:avLst/>
          </a:prstGeom>
          <a:noFill/>
        </p:spPr>
        <p:txBody>
          <a:bodyPr wrap="square" rtlCol="0">
            <a:spAutoFit/>
          </a:bodyPr>
          <a:lstStyle/>
          <a:p>
            <a:pPr algn="ctr"/>
            <a:r>
              <a:rPr lang="fr-FR" dirty="0"/>
              <a:t>11/11</a:t>
            </a:r>
          </a:p>
        </p:txBody>
      </p:sp>
    </p:spTree>
    <p:extLst>
      <p:ext uri="{BB962C8B-B14F-4D97-AF65-F5344CB8AC3E}">
        <p14:creationId xmlns:p14="http://schemas.microsoft.com/office/powerpoint/2010/main" val="331491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ZoneTexte 24">
            <a:extLst>
              <a:ext uri="{FF2B5EF4-FFF2-40B4-BE49-F238E27FC236}">
                <a16:creationId xmlns:a16="http://schemas.microsoft.com/office/drawing/2014/main" id="{465C13F4-376E-C8B3-10F1-AB8D50568207}"/>
              </a:ext>
            </a:extLst>
          </p:cNvPr>
          <p:cNvSpPr txBox="1"/>
          <p:nvPr/>
        </p:nvSpPr>
        <p:spPr>
          <a:xfrm>
            <a:off x="1821790" y="178487"/>
            <a:ext cx="3214419" cy="707886"/>
          </a:xfrm>
          <a:prstGeom prst="rect">
            <a:avLst/>
          </a:prstGeom>
          <a:noFill/>
        </p:spPr>
        <p:txBody>
          <a:bodyPr wrap="square" rtlCol="0">
            <a:spAutoFit/>
          </a:bodyPr>
          <a:lstStyle/>
          <a:p>
            <a:pPr algn="ctr"/>
            <a:r>
              <a:rPr lang="fr-FR" sz="4000" b="1" dirty="0">
                <a:latin typeface="Britannic Bold" panose="020B0903060703020204" pitchFamily="34" charset="0"/>
              </a:rPr>
              <a:t>Sommaire</a:t>
            </a:r>
          </a:p>
        </p:txBody>
      </p:sp>
      <p:pic>
        <p:nvPicPr>
          <p:cNvPr id="1026" name="Picture 2" descr="Institut universitaire de technologie — Wikipédia">
            <a:extLst>
              <a:ext uri="{FF2B5EF4-FFF2-40B4-BE49-F238E27FC236}">
                <a16:creationId xmlns:a16="http://schemas.microsoft.com/office/drawing/2014/main" id="{33E75B73-51D4-1619-7861-F63B8C37A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90" y="907708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847456-27ED-1311-207A-DA688ACF4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16" y="9099950"/>
            <a:ext cx="1503703" cy="4866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au 3">
            <a:extLst>
              <a:ext uri="{FF2B5EF4-FFF2-40B4-BE49-F238E27FC236}">
                <a16:creationId xmlns:a16="http://schemas.microsoft.com/office/drawing/2014/main" id="{B2764EB0-CFE6-97AB-4FE8-E56F2794D564}"/>
              </a:ext>
            </a:extLst>
          </p:cNvPr>
          <p:cNvGraphicFramePr>
            <a:graphicFrameLocks noGrp="1"/>
          </p:cNvGraphicFramePr>
          <p:nvPr>
            <p:extLst>
              <p:ext uri="{D42A27DB-BD31-4B8C-83A1-F6EECF244321}">
                <p14:modId xmlns:p14="http://schemas.microsoft.com/office/powerpoint/2010/main" val="4109066972"/>
              </p:ext>
            </p:extLst>
          </p:nvPr>
        </p:nvGraphicFramePr>
        <p:xfrm>
          <a:off x="117474" y="1612259"/>
          <a:ext cx="6623049" cy="6738940"/>
        </p:xfrm>
        <a:graphic>
          <a:graphicData uri="http://schemas.openxmlformats.org/drawingml/2006/table">
            <a:tbl>
              <a:tblPr firstRow="1" bandRow="1">
                <a:tableStyleId>{21E4AEA4-8DFA-4A89-87EB-49C32662AFE0}</a:tableStyleId>
              </a:tblPr>
              <a:tblGrid>
                <a:gridCol w="2207683">
                  <a:extLst>
                    <a:ext uri="{9D8B030D-6E8A-4147-A177-3AD203B41FA5}">
                      <a16:colId xmlns:a16="http://schemas.microsoft.com/office/drawing/2014/main" val="130090621"/>
                    </a:ext>
                  </a:extLst>
                </a:gridCol>
                <a:gridCol w="2207683">
                  <a:extLst>
                    <a:ext uri="{9D8B030D-6E8A-4147-A177-3AD203B41FA5}">
                      <a16:colId xmlns:a16="http://schemas.microsoft.com/office/drawing/2014/main" val="2737942941"/>
                    </a:ext>
                  </a:extLst>
                </a:gridCol>
                <a:gridCol w="2207683">
                  <a:extLst>
                    <a:ext uri="{9D8B030D-6E8A-4147-A177-3AD203B41FA5}">
                      <a16:colId xmlns:a16="http://schemas.microsoft.com/office/drawing/2014/main" val="1263380984"/>
                    </a:ext>
                  </a:extLst>
                </a:gridCol>
              </a:tblGrid>
              <a:tr h="673894">
                <a:tc gridSpan="2">
                  <a:txBody>
                    <a:bodyPr/>
                    <a:lstStyle/>
                    <a:p>
                      <a:pPr algn="ctr"/>
                      <a:r>
                        <a:rPr lang="fr-FR" dirty="0"/>
                        <a:t>Thème</a:t>
                      </a:r>
                    </a:p>
                  </a:txBody>
                  <a:tcPr anchor="ctr"/>
                </a:tc>
                <a:tc hMerge="1">
                  <a:txBody>
                    <a:bodyPr/>
                    <a:lstStyle/>
                    <a:p>
                      <a:pPr algn="ctr"/>
                      <a:endParaRPr lang="fr-FR" dirty="0"/>
                    </a:p>
                  </a:txBody>
                  <a:tcPr/>
                </a:tc>
                <a:tc>
                  <a:txBody>
                    <a:bodyPr/>
                    <a:lstStyle/>
                    <a:p>
                      <a:pPr algn="ctr"/>
                      <a:r>
                        <a:rPr lang="fr-FR" dirty="0"/>
                        <a:t>Page</a:t>
                      </a:r>
                    </a:p>
                  </a:txBody>
                  <a:tcPr anchor="ctr"/>
                </a:tc>
                <a:extLst>
                  <a:ext uri="{0D108BD9-81ED-4DB2-BD59-A6C34878D82A}">
                    <a16:rowId xmlns:a16="http://schemas.microsoft.com/office/drawing/2014/main" val="4156629531"/>
                  </a:ext>
                </a:extLst>
              </a:tr>
              <a:tr h="673894">
                <a:tc gridSpan="2">
                  <a:txBody>
                    <a:bodyPr/>
                    <a:lstStyle/>
                    <a:p>
                      <a:pPr algn="ctr"/>
                      <a:r>
                        <a:rPr lang="fr-FR" dirty="0"/>
                        <a:t>Qui suis-je?</a:t>
                      </a:r>
                    </a:p>
                  </a:txBody>
                  <a:tcPr anchor="ctr"/>
                </a:tc>
                <a:tc hMerge="1">
                  <a:txBody>
                    <a:bodyPr/>
                    <a:lstStyle/>
                    <a:p>
                      <a:pPr algn="ctr"/>
                      <a:endParaRPr lang="fr-FR" dirty="0"/>
                    </a:p>
                  </a:txBody>
                  <a:tcPr/>
                </a:tc>
                <a:tc>
                  <a:txBody>
                    <a:bodyPr/>
                    <a:lstStyle/>
                    <a:p>
                      <a:pPr algn="ctr"/>
                      <a:r>
                        <a:rPr lang="fr-FR" dirty="0"/>
                        <a:t>3</a:t>
                      </a:r>
                    </a:p>
                  </a:txBody>
                  <a:tcPr anchor="ctr"/>
                </a:tc>
                <a:extLst>
                  <a:ext uri="{0D108BD9-81ED-4DB2-BD59-A6C34878D82A}">
                    <a16:rowId xmlns:a16="http://schemas.microsoft.com/office/drawing/2014/main" val="933124586"/>
                  </a:ext>
                </a:extLst>
              </a:tr>
              <a:tr h="1347788">
                <a:tc gridSpan="2">
                  <a:txBody>
                    <a:bodyPr/>
                    <a:lstStyle/>
                    <a:p>
                      <a:pPr algn="ctr"/>
                      <a:r>
                        <a:rPr lang="fr-FR" dirty="0"/>
                        <a:t>Projets</a:t>
                      </a:r>
                    </a:p>
                  </a:txBody>
                  <a:tcPr anchor="ctr"/>
                </a:tc>
                <a:tc hMerge="1">
                  <a:txBody>
                    <a:bodyPr/>
                    <a:lstStyle/>
                    <a:p>
                      <a:pPr algn="ctr"/>
                      <a:endParaRPr lang="fr-FR" dirty="0"/>
                    </a:p>
                  </a:txBody>
                  <a:tcPr anchor="ctr">
                    <a:solidFill>
                      <a:schemeClr val="accent2">
                        <a:lumMod val="60000"/>
                        <a:lumOff val="40000"/>
                      </a:schemeClr>
                    </a:solidFill>
                  </a:tcPr>
                </a:tc>
                <a:tc>
                  <a:txBody>
                    <a:bodyPr/>
                    <a:lstStyle/>
                    <a:p>
                      <a:pPr algn="ctr"/>
                      <a:r>
                        <a:rPr lang="fr-FR" dirty="0"/>
                        <a:t>4 – 6</a:t>
                      </a:r>
                    </a:p>
                  </a:txBody>
                  <a:tcPr anchor="ctr"/>
                </a:tc>
                <a:extLst>
                  <a:ext uri="{0D108BD9-81ED-4DB2-BD59-A6C34878D82A}">
                    <a16:rowId xmlns:a16="http://schemas.microsoft.com/office/drawing/2014/main" val="1317585433"/>
                  </a:ext>
                </a:extLst>
              </a:tr>
              <a:tr h="673894">
                <a:tc rowSpan="2">
                  <a:txBody>
                    <a:bodyPr/>
                    <a:lstStyle/>
                    <a:p>
                      <a:pPr algn="ctr"/>
                      <a:r>
                        <a:rPr lang="fr-FR" dirty="0"/>
                        <a:t>Compétences</a:t>
                      </a:r>
                    </a:p>
                  </a:txBody>
                  <a:tcPr anchor="ctr"/>
                </a:tc>
                <a:tc>
                  <a:txBody>
                    <a:bodyPr/>
                    <a:lstStyle/>
                    <a:p>
                      <a:pPr algn="ctr"/>
                      <a:r>
                        <a:rPr lang="fr-FR" dirty="0"/>
                        <a:t>Hard </a:t>
                      </a:r>
                      <a:r>
                        <a:rPr lang="fr-FR" dirty="0" err="1"/>
                        <a:t>Skills</a:t>
                      </a:r>
                      <a:endParaRPr lang="fr-FR" dirty="0"/>
                    </a:p>
                  </a:txBody>
                  <a:tcPr anchor="ctr"/>
                </a:tc>
                <a:tc>
                  <a:txBody>
                    <a:bodyPr/>
                    <a:lstStyle/>
                    <a:p>
                      <a:pPr algn="ctr"/>
                      <a:r>
                        <a:rPr lang="fr-FR" dirty="0"/>
                        <a:t>7</a:t>
                      </a:r>
                    </a:p>
                  </a:txBody>
                  <a:tcPr anchor="ctr"/>
                </a:tc>
                <a:extLst>
                  <a:ext uri="{0D108BD9-81ED-4DB2-BD59-A6C34878D82A}">
                    <a16:rowId xmlns:a16="http://schemas.microsoft.com/office/drawing/2014/main" val="3419868421"/>
                  </a:ext>
                </a:extLst>
              </a:tr>
              <a:tr h="673894">
                <a:tc vMerge="1">
                  <a:txBody>
                    <a:bodyPr/>
                    <a:lstStyle/>
                    <a:p>
                      <a:pPr algn="ctr"/>
                      <a:endParaRPr lang="fr-FR" dirty="0"/>
                    </a:p>
                  </a:txBody>
                  <a:tcPr/>
                </a:tc>
                <a:tc>
                  <a:txBody>
                    <a:bodyPr/>
                    <a:lstStyle/>
                    <a:p>
                      <a:pPr algn="ctr"/>
                      <a:r>
                        <a:rPr lang="fr-FR" dirty="0"/>
                        <a:t>Soft </a:t>
                      </a:r>
                      <a:r>
                        <a:rPr lang="fr-FR" dirty="0" err="1"/>
                        <a:t>Skills</a:t>
                      </a:r>
                      <a:endParaRPr lang="fr-FR" dirty="0"/>
                    </a:p>
                  </a:txBody>
                  <a:tcPr anchor="ctr"/>
                </a:tc>
                <a:tc>
                  <a:txBody>
                    <a:bodyPr/>
                    <a:lstStyle/>
                    <a:p>
                      <a:pPr algn="ctr"/>
                      <a:r>
                        <a:rPr lang="fr-FR" dirty="0"/>
                        <a:t>8</a:t>
                      </a:r>
                    </a:p>
                  </a:txBody>
                  <a:tcPr anchor="ctr"/>
                </a:tc>
                <a:extLst>
                  <a:ext uri="{0D108BD9-81ED-4DB2-BD59-A6C34878D82A}">
                    <a16:rowId xmlns:a16="http://schemas.microsoft.com/office/drawing/2014/main" val="48485038"/>
                  </a:ext>
                </a:extLst>
              </a:tr>
              <a:tr h="673894">
                <a:tc gridSpan="2">
                  <a:txBody>
                    <a:bodyPr/>
                    <a:lstStyle/>
                    <a:p>
                      <a:pPr algn="ctr"/>
                      <a:r>
                        <a:rPr lang="fr-FR" dirty="0"/>
                        <a:t>Fiches SAÉ</a:t>
                      </a:r>
                    </a:p>
                  </a:txBody>
                  <a:tcPr anchor="ctr"/>
                </a:tc>
                <a:tc hMerge="1">
                  <a:txBody>
                    <a:bodyPr/>
                    <a:lstStyle/>
                    <a:p>
                      <a:pPr algn="ctr"/>
                      <a:endParaRPr lang="fr-FR" dirty="0"/>
                    </a:p>
                  </a:txBody>
                  <a:tcPr/>
                </a:tc>
                <a:tc>
                  <a:txBody>
                    <a:bodyPr/>
                    <a:lstStyle/>
                    <a:p>
                      <a:pPr algn="ctr"/>
                      <a:r>
                        <a:rPr lang="fr-FR" dirty="0"/>
                        <a:t>9</a:t>
                      </a:r>
                    </a:p>
                  </a:txBody>
                  <a:tcPr anchor="ctr"/>
                </a:tc>
                <a:extLst>
                  <a:ext uri="{0D108BD9-81ED-4DB2-BD59-A6C34878D82A}">
                    <a16:rowId xmlns:a16="http://schemas.microsoft.com/office/drawing/2014/main" val="1383116835"/>
                  </a:ext>
                </a:extLst>
              </a:tr>
              <a:tr h="673894">
                <a:tc gridSpan="2">
                  <a:txBody>
                    <a:bodyPr/>
                    <a:lstStyle/>
                    <a:p>
                      <a:pPr algn="ctr"/>
                      <a:r>
                        <a:rPr lang="fr-FR" dirty="0"/>
                        <a:t>Certification</a:t>
                      </a:r>
                    </a:p>
                  </a:txBody>
                  <a:tcPr anchor="ctr"/>
                </a:tc>
                <a:tc hMerge="1">
                  <a:txBody>
                    <a:bodyPr/>
                    <a:lstStyle/>
                    <a:p>
                      <a:pPr algn="ctr"/>
                      <a:endParaRPr lang="fr-FR" dirty="0"/>
                    </a:p>
                  </a:txBody>
                  <a:tcPr/>
                </a:tc>
                <a:tc>
                  <a:txBody>
                    <a:bodyPr/>
                    <a:lstStyle/>
                    <a:p>
                      <a:pPr algn="ctr"/>
                      <a:r>
                        <a:rPr lang="fr-FR" dirty="0"/>
                        <a:t>10</a:t>
                      </a:r>
                    </a:p>
                  </a:txBody>
                  <a:tcPr anchor="ctr"/>
                </a:tc>
                <a:extLst>
                  <a:ext uri="{0D108BD9-81ED-4DB2-BD59-A6C34878D82A}">
                    <a16:rowId xmlns:a16="http://schemas.microsoft.com/office/drawing/2014/main" val="1111705784"/>
                  </a:ext>
                </a:extLst>
              </a:tr>
              <a:tr h="673894">
                <a:tc gridSpan="2">
                  <a:txBody>
                    <a:bodyPr/>
                    <a:lstStyle/>
                    <a:p>
                      <a:pPr algn="ctr"/>
                      <a:r>
                        <a:rPr lang="fr-FR" dirty="0"/>
                        <a:t>Contact</a:t>
                      </a:r>
                    </a:p>
                  </a:txBody>
                  <a:tcPr anchor="ctr"/>
                </a:tc>
                <a:tc hMerge="1">
                  <a:txBody>
                    <a:bodyPr/>
                    <a:lstStyle/>
                    <a:p>
                      <a:endParaRPr lang="fr-FR"/>
                    </a:p>
                  </a:txBody>
                  <a:tcPr/>
                </a:tc>
                <a:tc>
                  <a:txBody>
                    <a:bodyPr/>
                    <a:lstStyle/>
                    <a:p>
                      <a:pPr algn="ctr"/>
                      <a:r>
                        <a:rPr lang="fr-FR" dirty="0"/>
                        <a:t>11</a:t>
                      </a:r>
                    </a:p>
                  </a:txBody>
                  <a:tcPr anchor="ctr"/>
                </a:tc>
                <a:extLst>
                  <a:ext uri="{0D108BD9-81ED-4DB2-BD59-A6C34878D82A}">
                    <a16:rowId xmlns:a16="http://schemas.microsoft.com/office/drawing/2014/main" val="1353908919"/>
                  </a:ext>
                </a:extLst>
              </a:tr>
              <a:tr h="673894">
                <a:tc gridSpan="2">
                  <a:txBody>
                    <a:bodyPr/>
                    <a:lstStyle/>
                    <a:p>
                      <a:pPr algn="ctr"/>
                      <a:r>
                        <a:rPr lang="fr-FR" dirty="0"/>
                        <a:t>Annexe</a:t>
                      </a:r>
                    </a:p>
                  </a:txBody>
                  <a:tcPr anchor="ctr"/>
                </a:tc>
                <a:tc hMerge="1">
                  <a:txBody>
                    <a:bodyPr/>
                    <a:lstStyle/>
                    <a:p>
                      <a:endParaRPr lang="fr-FR"/>
                    </a:p>
                  </a:txBody>
                  <a:tcPr/>
                </a:tc>
                <a:tc>
                  <a:txBody>
                    <a:bodyPr/>
                    <a:lstStyle/>
                    <a:p>
                      <a:pPr algn="ctr"/>
                      <a:r>
                        <a:rPr lang="fr-FR" dirty="0"/>
                        <a:t>12 - 29</a:t>
                      </a:r>
                    </a:p>
                  </a:txBody>
                  <a:tcPr anchor="ctr"/>
                </a:tc>
                <a:extLst>
                  <a:ext uri="{0D108BD9-81ED-4DB2-BD59-A6C34878D82A}">
                    <a16:rowId xmlns:a16="http://schemas.microsoft.com/office/drawing/2014/main" val="1803153048"/>
                  </a:ext>
                </a:extLst>
              </a:tr>
            </a:tbl>
          </a:graphicData>
        </a:graphic>
      </p:graphicFrame>
      <p:sp>
        <p:nvSpPr>
          <p:cNvPr id="2" name="Rectangle 1">
            <a:extLst>
              <a:ext uri="{FF2B5EF4-FFF2-40B4-BE49-F238E27FC236}">
                <a16:creationId xmlns:a16="http://schemas.microsoft.com/office/drawing/2014/main" id="{7F52FD2F-910C-C704-17E7-E794B3325BE9}"/>
              </a:ext>
            </a:extLst>
          </p:cNvPr>
          <p:cNvSpPr/>
          <p:nvPr/>
        </p:nvSpPr>
        <p:spPr>
          <a:xfrm>
            <a:off x="4452329"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 name="Rectangle 2">
            <a:extLst>
              <a:ext uri="{FF2B5EF4-FFF2-40B4-BE49-F238E27FC236}">
                <a16:creationId xmlns:a16="http://schemas.microsoft.com/office/drawing/2014/main" id="{896F6208-2B9D-8288-D78A-11A27A807782}"/>
              </a:ext>
            </a:extLst>
          </p:cNvPr>
          <p:cNvSpPr/>
          <p:nvPr/>
        </p:nvSpPr>
        <p:spPr>
          <a:xfrm>
            <a:off x="5036209"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4" name="Rectangle 3">
            <a:extLst>
              <a:ext uri="{FF2B5EF4-FFF2-40B4-BE49-F238E27FC236}">
                <a16:creationId xmlns:a16="http://schemas.microsoft.com/office/drawing/2014/main" id="{1EE25BFA-D384-1F0D-AB43-A7C42B4DBB6B}"/>
              </a:ext>
            </a:extLst>
          </p:cNvPr>
          <p:cNvSpPr/>
          <p:nvPr/>
        </p:nvSpPr>
        <p:spPr>
          <a:xfrm>
            <a:off x="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391F9553-51DF-448C-EBB2-64C8A2BE734D}"/>
              </a:ext>
            </a:extLst>
          </p:cNvPr>
          <p:cNvSpPr/>
          <p:nvPr/>
        </p:nvSpPr>
        <p:spPr>
          <a:xfrm>
            <a:off x="-1"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7" name="Rectangle 6">
            <a:extLst>
              <a:ext uri="{FF2B5EF4-FFF2-40B4-BE49-F238E27FC236}">
                <a16:creationId xmlns:a16="http://schemas.microsoft.com/office/drawing/2014/main" id="{1CDBFCBB-8C43-90AA-958B-FCB0A2CF19D3}"/>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Rectangle 7">
            <a:extLst>
              <a:ext uri="{FF2B5EF4-FFF2-40B4-BE49-F238E27FC236}">
                <a16:creationId xmlns:a16="http://schemas.microsoft.com/office/drawing/2014/main" id="{C9ECCEC3-013A-85E6-39B4-67475492320E}"/>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211BE479-12DF-D48D-84D9-F07A51BEC857}"/>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77128B46-D407-AD06-A695-DFE2E54D323B}"/>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7350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29"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09"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1"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2" name="Rectangle 11">
            <a:extLst>
              <a:ext uri="{FF2B5EF4-FFF2-40B4-BE49-F238E27FC236}">
                <a16:creationId xmlns:a16="http://schemas.microsoft.com/office/drawing/2014/main" id="{3DA0A2D3-D516-8B5F-71E1-2B6DBAA8DF84}"/>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3" name="Rectangle 12">
            <a:extLst>
              <a:ext uri="{FF2B5EF4-FFF2-40B4-BE49-F238E27FC236}">
                <a16:creationId xmlns:a16="http://schemas.microsoft.com/office/drawing/2014/main" id="{05A092BC-1926-BF22-6B7E-D5A81A34B56D}"/>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Rectangle 13">
            <a:extLst>
              <a:ext uri="{FF2B5EF4-FFF2-40B4-BE49-F238E27FC236}">
                <a16:creationId xmlns:a16="http://schemas.microsoft.com/office/drawing/2014/main" id="{6DA24431-69D4-5D14-F00E-E722FE48534B}"/>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929733E7-1146-F44B-F075-F76DA62F93F4}"/>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0385211D-F193-0BB7-678B-0BDE41F391CC}"/>
              </a:ext>
            </a:extLst>
          </p:cNvPr>
          <p:cNvSpPr txBox="1"/>
          <p:nvPr/>
        </p:nvSpPr>
        <p:spPr>
          <a:xfrm>
            <a:off x="2108029" y="134452"/>
            <a:ext cx="2798432" cy="707886"/>
          </a:xfrm>
          <a:prstGeom prst="rect">
            <a:avLst/>
          </a:prstGeom>
          <a:noFill/>
        </p:spPr>
        <p:txBody>
          <a:bodyPr wrap="square" rtlCol="0">
            <a:spAutoFit/>
          </a:bodyPr>
          <a:lstStyle/>
          <a:p>
            <a:pPr algn="ctr"/>
            <a:r>
              <a:rPr lang="fr-FR" sz="4000" dirty="0">
                <a:latin typeface="Britannic Bold" panose="020B0903060703020204" pitchFamily="34" charset="0"/>
              </a:rPr>
              <a:t>Qui suis-je?</a:t>
            </a:r>
          </a:p>
        </p:txBody>
      </p:sp>
      <p:sp>
        <p:nvSpPr>
          <p:cNvPr id="16" name="ZoneTexte 15">
            <a:extLst>
              <a:ext uri="{FF2B5EF4-FFF2-40B4-BE49-F238E27FC236}">
                <a16:creationId xmlns:a16="http://schemas.microsoft.com/office/drawing/2014/main" id="{0239FDE8-E1AB-2F07-F4B8-74849DAA0045}"/>
              </a:ext>
            </a:extLst>
          </p:cNvPr>
          <p:cNvSpPr txBox="1"/>
          <p:nvPr/>
        </p:nvSpPr>
        <p:spPr>
          <a:xfrm>
            <a:off x="85917" y="2771195"/>
            <a:ext cx="4111731" cy="2585323"/>
          </a:xfrm>
          <a:prstGeom prst="rect">
            <a:avLst/>
          </a:prstGeom>
          <a:noFill/>
        </p:spPr>
        <p:txBody>
          <a:bodyPr wrap="square" rtlCol="0">
            <a:spAutoFit/>
          </a:bodyPr>
          <a:lstStyle/>
          <a:p>
            <a:pPr algn="ct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Je m’appelle </a:t>
            </a:r>
            <a:r>
              <a:rPr lang="fr-FR" sz="1400" b="1" dirty="0">
                <a:effectLst/>
                <a:latin typeface="Bookman Old Style" panose="02050604050505020204" pitchFamily="18" charset="0"/>
                <a:ea typeface="Century Gothic" panose="020B0502020202020204" pitchFamily="34" charset="0"/>
                <a:cs typeface="Calibri" panose="020F0502020204030204" pitchFamily="34" charset="0"/>
              </a:rPr>
              <a:t>BORGER Mathis</a:t>
            </a: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 j’ai 19 ans et je suis actuellement </a:t>
            </a:r>
            <a:r>
              <a:rPr lang="fr-FR" sz="1400" b="1" dirty="0">
                <a:effectLst/>
                <a:latin typeface="Bookman Old Style" panose="02050604050505020204" pitchFamily="18" charset="0"/>
                <a:ea typeface="Century Gothic" panose="020B0502020202020204" pitchFamily="34" charset="0"/>
                <a:cs typeface="Calibri" panose="020F0502020204030204" pitchFamily="34" charset="0"/>
              </a:rPr>
              <a:t>étudiant à l’IUT Informatique de Limoges en 2</a:t>
            </a:r>
            <a:r>
              <a:rPr lang="fr-FR" sz="1400" b="1" baseline="30000" dirty="0">
                <a:effectLst/>
                <a:latin typeface="Bookman Old Style" panose="02050604050505020204" pitchFamily="18" charset="0"/>
                <a:ea typeface="Century Gothic" panose="020B0502020202020204" pitchFamily="34" charset="0"/>
                <a:cs typeface="Calibri" panose="020F0502020204030204" pitchFamily="34" charset="0"/>
              </a:rPr>
              <a:t>ème</a:t>
            </a:r>
            <a:r>
              <a:rPr lang="fr-FR" sz="1400" b="1" dirty="0">
                <a:effectLst/>
                <a:latin typeface="Bookman Old Style" panose="02050604050505020204" pitchFamily="18" charset="0"/>
                <a:ea typeface="Century Gothic" panose="020B0502020202020204" pitchFamily="34" charset="0"/>
                <a:cs typeface="Calibri" panose="020F0502020204030204" pitchFamily="34" charset="0"/>
              </a:rPr>
              <a:t> année</a:t>
            </a: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 Je suis un </a:t>
            </a:r>
            <a:r>
              <a:rPr lang="fr-FR" sz="1400" b="1" dirty="0">
                <a:effectLst/>
                <a:latin typeface="Bookman Old Style" panose="02050604050505020204" pitchFamily="18" charset="0"/>
                <a:ea typeface="Century Gothic" panose="020B0502020202020204" pitchFamily="34" charset="0"/>
                <a:cs typeface="Calibri" panose="020F0502020204030204" pitchFamily="34" charset="0"/>
              </a:rPr>
              <a:t>passionné du tennis </a:t>
            </a: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depuis l’âge de 6 ans et je joue dans un club de tennis chaque semaine. Je lis également des mangas en français depuis le collège et en anglais depuis le lycée pour améliorer mon niveau d’anglais qui était très faible.</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 </a:t>
            </a:r>
            <a:endParaRPr lang="fr-FR" sz="1400" dirty="0">
              <a:effectLst/>
              <a:latin typeface="Century Gothic" panose="020B0502020202020204" pitchFamily="34" charset="0"/>
              <a:ea typeface="Century Gothic" panose="020B0502020202020204" pitchFamily="34" charset="0"/>
              <a:cs typeface="Times New Roman" panose="02020603050405020304" pitchFamily="18" charset="0"/>
            </a:endParaRPr>
          </a:p>
          <a:p>
            <a:pPr algn="ctr"/>
            <a:endParaRPr lang="fr-FR" sz="3600" dirty="0"/>
          </a:p>
        </p:txBody>
      </p:sp>
      <p:pic>
        <p:nvPicPr>
          <p:cNvPr id="17" name="Graphique 28" descr="Raquette et balle de tennis avec un remplissage uni">
            <a:extLst>
              <a:ext uri="{FF2B5EF4-FFF2-40B4-BE49-F238E27FC236}">
                <a16:creationId xmlns:a16="http://schemas.microsoft.com/office/drawing/2014/main" id="{74247F12-9F69-A8F4-5C43-1895459ED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695" y="4744709"/>
            <a:ext cx="914400" cy="914400"/>
          </a:xfrm>
          <a:prstGeom prst="rect">
            <a:avLst/>
          </a:prstGeom>
        </p:spPr>
      </p:pic>
      <p:sp>
        <p:nvSpPr>
          <p:cNvPr id="19" name="ZoneTexte 18">
            <a:extLst>
              <a:ext uri="{FF2B5EF4-FFF2-40B4-BE49-F238E27FC236}">
                <a16:creationId xmlns:a16="http://schemas.microsoft.com/office/drawing/2014/main" id="{38E30C5F-127D-5503-C6DC-9B344F6082B2}"/>
              </a:ext>
            </a:extLst>
          </p:cNvPr>
          <p:cNvSpPr txBox="1"/>
          <p:nvPr/>
        </p:nvSpPr>
        <p:spPr>
          <a:xfrm>
            <a:off x="2850596" y="5993444"/>
            <a:ext cx="4111731" cy="3054041"/>
          </a:xfrm>
          <a:prstGeom prst="rect">
            <a:avLst/>
          </a:prstGeom>
          <a:noFill/>
        </p:spPr>
        <p:txBody>
          <a:bodyPr wrap="square" rtlCol="0">
            <a:spAutoFit/>
          </a:bodyPr>
          <a:lstStyle/>
          <a:p>
            <a:pPr>
              <a:lnSpc>
                <a:spcPct val="107000"/>
              </a:lnSpc>
              <a:spcAft>
                <a:spcPts val="800"/>
              </a:spcAft>
            </a:pP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Cependant, comme vous pouvez vous en douter, bien que le tennis soit ma passion d’enfance, je suis aussi </a:t>
            </a:r>
            <a:r>
              <a:rPr lang="fr-FR" sz="1400" b="1" dirty="0">
                <a:effectLst/>
                <a:latin typeface="Bookman Old Style" panose="02050604050505020204" pitchFamily="18" charset="0"/>
                <a:ea typeface="Century Gothic" panose="020B0502020202020204" pitchFamily="34" charset="0"/>
                <a:cs typeface="Calibri" panose="020F0502020204030204" pitchFamily="34" charset="0"/>
              </a:rPr>
              <a:t>passionné par l’informatique</a:t>
            </a:r>
            <a:r>
              <a:rPr lang="fr-FR" sz="1400" dirty="0">
                <a:effectLst/>
                <a:latin typeface="Bookman Old Style" panose="02050604050505020204" pitchFamily="18" charset="0"/>
                <a:ea typeface="Century Gothic" panose="020B0502020202020204" pitchFamily="34" charset="0"/>
                <a:cs typeface="Calibri" panose="020F0502020204030204" pitchFamily="34" charset="0"/>
              </a:rPr>
              <a:t> qui est entré dans ma vie lors de ma première année de lycée en seconde. Depuis lors, l’informatique m’a toujours intéressé, j’aime enrichir ma culture informatique et m’informer des évolutions quand je travaille et de temps en temps chez moi.</a:t>
            </a:r>
            <a:endParaRPr lang="fr-FR" sz="1400" dirty="0">
              <a:effectLst/>
              <a:latin typeface="Century Gothic" panose="020B0502020202020204" pitchFamily="34" charset="0"/>
              <a:ea typeface="Century Gothic" panose="020B0502020202020204" pitchFamily="34" charset="0"/>
              <a:cs typeface="Times New Roman" panose="02020603050405020304" pitchFamily="18" charset="0"/>
            </a:endParaRPr>
          </a:p>
          <a:p>
            <a:pPr algn="ctr"/>
            <a:endParaRPr lang="fr-FR" sz="3600" dirty="0"/>
          </a:p>
        </p:txBody>
      </p:sp>
      <p:pic>
        <p:nvPicPr>
          <p:cNvPr id="1028" name="Picture 4" descr="Soyez vigilants sur la rédaction de vos contrats informatiques !">
            <a:extLst>
              <a:ext uri="{FF2B5EF4-FFF2-40B4-BE49-F238E27FC236}">
                <a16:creationId xmlns:a16="http://schemas.microsoft.com/office/drawing/2014/main" id="{B47710E3-7D22-07C6-B65E-722DBBD7F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17" y="6244350"/>
            <a:ext cx="2764679" cy="184312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8" name="Image 17" descr="Une image contenant tennis, sport athlétique, sport, orange&#10;&#10;Description générée automatiquement">
            <a:extLst>
              <a:ext uri="{FF2B5EF4-FFF2-40B4-BE49-F238E27FC236}">
                <a16:creationId xmlns:a16="http://schemas.microsoft.com/office/drawing/2014/main" id="{A20D329D-4C59-6601-6A97-FD3777B2FC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3320" y="2933526"/>
            <a:ext cx="2678763" cy="1785843"/>
          </a:xfrm>
          <a:prstGeom prst="flowChartConnector">
            <a:avLst/>
          </a:prstGeom>
          <a:noFill/>
          <a:ln>
            <a:noFill/>
          </a:ln>
        </p:spPr>
      </p:pic>
      <p:pic>
        <p:nvPicPr>
          <p:cNvPr id="20" name="Picture 2" descr="Institut universitaire de technologie — Wikipédia">
            <a:extLst>
              <a:ext uri="{FF2B5EF4-FFF2-40B4-BE49-F238E27FC236}">
                <a16:creationId xmlns:a16="http://schemas.microsoft.com/office/drawing/2014/main" id="{26E94551-1743-0ECC-DFAA-5DDCA404D2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5E736F3F-CE0D-0C8E-291E-1D3B29D74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8D8CEE1E-5254-B6F6-1540-4B52136ED257}"/>
              </a:ext>
            </a:extLst>
          </p:cNvPr>
          <p:cNvSpPr txBox="1"/>
          <p:nvPr/>
        </p:nvSpPr>
        <p:spPr>
          <a:xfrm>
            <a:off x="2405670" y="9573960"/>
            <a:ext cx="2046658" cy="369332"/>
          </a:xfrm>
          <a:prstGeom prst="rect">
            <a:avLst/>
          </a:prstGeom>
          <a:noFill/>
        </p:spPr>
        <p:txBody>
          <a:bodyPr wrap="square" rtlCol="0">
            <a:spAutoFit/>
          </a:bodyPr>
          <a:lstStyle/>
          <a:p>
            <a:pPr algn="ctr"/>
            <a:r>
              <a:rPr lang="fr-FR" dirty="0"/>
              <a:t>3/11</a:t>
            </a:r>
          </a:p>
        </p:txBody>
      </p:sp>
      <p:pic>
        <p:nvPicPr>
          <p:cNvPr id="4" name="Image 3" descr="Une image contenant personne&#10;&#10;Description générée automatiquement">
            <a:extLst>
              <a:ext uri="{FF2B5EF4-FFF2-40B4-BE49-F238E27FC236}">
                <a16:creationId xmlns:a16="http://schemas.microsoft.com/office/drawing/2014/main" id="{027D5E5C-82ED-3095-4743-938A495C8037}"/>
              </a:ext>
            </a:extLst>
          </p:cNvPr>
          <p:cNvPicPr>
            <a:picLocks noChangeAspect="1"/>
          </p:cNvPicPr>
          <p:nvPr/>
        </p:nvPicPr>
        <p:blipFill rotWithShape="1">
          <a:blip r:embed="rId8">
            <a:extLst>
              <a:ext uri="{28A0092B-C50C-407E-A947-70E740481C1C}">
                <a14:useLocalDpi xmlns:a14="http://schemas.microsoft.com/office/drawing/2010/main" val="0"/>
              </a:ext>
            </a:extLst>
          </a:blip>
          <a:srcRect l="25878" r="88"/>
          <a:stretch/>
        </p:blipFill>
        <p:spPr>
          <a:xfrm rot="5400000">
            <a:off x="2635404" y="862414"/>
            <a:ext cx="1743683" cy="1766423"/>
          </a:xfrm>
          <a:prstGeom prst="ellipse">
            <a:avLst/>
          </a:prstGeom>
        </p:spPr>
      </p:pic>
      <p:cxnSp>
        <p:nvCxnSpPr>
          <p:cNvPr id="2" name="Connecteur droit 1">
            <a:extLst>
              <a:ext uri="{FF2B5EF4-FFF2-40B4-BE49-F238E27FC236}">
                <a16:creationId xmlns:a16="http://schemas.microsoft.com/office/drawing/2014/main" id="{C3D5F89B-FEBC-0CCC-9DC8-77B3C749F3E4}"/>
              </a:ext>
            </a:extLst>
          </p:cNvPr>
          <p:cNvCxnSpPr>
            <a:cxnSpLocks/>
          </p:cNvCxnSpPr>
          <p:nvPr/>
        </p:nvCxnSpPr>
        <p:spPr>
          <a:xfrm>
            <a:off x="647118" y="5837586"/>
            <a:ext cx="5660887" cy="0"/>
          </a:xfrm>
          <a:prstGeom prst="line">
            <a:avLst/>
          </a:prstGeom>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22457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3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1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2108030" y="134452"/>
            <a:ext cx="2798432" cy="707886"/>
          </a:xfrm>
          <a:prstGeom prst="rect">
            <a:avLst/>
          </a:prstGeom>
          <a:noFill/>
        </p:spPr>
        <p:txBody>
          <a:bodyPr wrap="square" rtlCol="0">
            <a:spAutoFit/>
          </a:bodyPr>
          <a:lstStyle/>
          <a:p>
            <a:pPr algn="ctr"/>
            <a:r>
              <a:rPr lang="fr-FR" sz="4000" dirty="0">
                <a:latin typeface="Britannic Bold" panose="020B0903060703020204" pitchFamily="34" charset="0"/>
              </a:rPr>
              <a:t>Projets</a:t>
            </a:r>
          </a:p>
        </p:txBody>
      </p:sp>
      <p:sp>
        <p:nvSpPr>
          <p:cNvPr id="22" name="ZoneTexte 21">
            <a:extLst>
              <a:ext uri="{FF2B5EF4-FFF2-40B4-BE49-F238E27FC236}">
                <a16:creationId xmlns:a16="http://schemas.microsoft.com/office/drawing/2014/main" id="{18586A04-DC43-5EA3-4848-E265DDBB3CC8}"/>
              </a:ext>
            </a:extLst>
          </p:cNvPr>
          <p:cNvSpPr txBox="1"/>
          <p:nvPr/>
        </p:nvSpPr>
        <p:spPr>
          <a:xfrm>
            <a:off x="546423" y="3252696"/>
            <a:ext cx="2497723" cy="1563057"/>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Application composée de plusieurs mini-jeux :</a:t>
            </a:r>
          </a:p>
          <a:p>
            <a:pPr>
              <a:lnSpc>
                <a:spcPct val="107000"/>
              </a:lnSpc>
              <a:spcAft>
                <a:spcPts val="800"/>
              </a:spcAft>
            </a:pP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J’ai réalisé le développement de 4 jeux (Puissance4, Morpion, Allumettes, Devinette) en utilisant le langage Python</a:t>
            </a:r>
          </a:p>
        </p:txBody>
      </p:sp>
      <p:sp>
        <p:nvSpPr>
          <p:cNvPr id="18" name="ZoneTexte 17">
            <a:extLst>
              <a:ext uri="{FF2B5EF4-FFF2-40B4-BE49-F238E27FC236}">
                <a16:creationId xmlns:a16="http://schemas.microsoft.com/office/drawing/2014/main" id="{437B5A62-6AD7-1F58-7250-2EF0548E5B1B}"/>
              </a:ext>
            </a:extLst>
          </p:cNvPr>
          <p:cNvSpPr txBox="1"/>
          <p:nvPr/>
        </p:nvSpPr>
        <p:spPr>
          <a:xfrm>
            <a:off x="3783778" y="3252696"/>
            <a:ext cx="2497723" cy="867032"/>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Création d’une base de données</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 à partir de données au format CSV et analyse des données sous forme graphique </a:t>
            </a:r>
          </a:p>
        </p:txBody>
      </p:sp>
      <p:sp>
        <p:nvSpPr>
          <p:cNvPr id="21" name="ZoneTexte 20">
            <a:extLst>
              <a:ext uri="{FF2B5EF4-FFF2-40B4-BE49-F238E27FC236}">
                <a16:creationId xmlns:a16="http://schemas.microsoft.com/office/drawing/2014/main" id="{636CAE93-BF24-51BD-53AC-E967B59C9117}"/>
              </a:ext>
            </a:extLst>
          </p:cNvPr>
          <p:cNvSpPr txBox="1"/>
          <p:nvPr/>
        </p:nvSpPr>
        <p:spPr>
          <a:xfrm>
            <a:off x="719381" y="6828228"/>
            <a:ext cx="2497723" cy="1459887"/>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Installation d’un poste de développement Linux sur une machine virtuelle </a:t>
            </a:r>
            <a:r>
              <a:rPr lang="fr-FR" sz="1200" b="1" dirty="0" err="1">
                <a:effectLst/>
                <a:latin typeface="Bookman Old Style" panose="02050604050505020204" pitchFamily="18" charset="0"/>
                <a:ea typeface="Century Gothic" panose="020B0502020202020204" pitchFamily="34" charset="0"/>
                <a:cs typeface="Times New Roman" panose="02020603050405020304" pitchFamily="18" charset="0"/>
              </a:rPr>
              <a:t>Débian</a:t>
            </a: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avec l’installation de logiciels et la réalisation d’un script automatisé pour créer les comptes utilisateurs</a:t>
            </a:r>
          </a:p>
        </p:txBody>
      </p:sp>
      <p:sp>
        <p:nvSpPr>
          <p:cNvPr id="26" name="ZoneTexte 25">
            <a:extLst>
              <a:ext uri="{FF2B5EF4-FFF2-40B4-BE49-F238E27FC236}">
                <a16:creationId xmlns:a16="http://schemas.microsoft.com/office/drawing/2014/main" id="{7F191324-F3F7-7A98-2DC2-6E2190A44009}"/>
              </a:ext>
            </a:extLst>
          </p:cNvPr>
          <p:cNvSpPr txBox="1"/>
          <p:nvPr/>
        </p:nvSpPr>
        <p:spPr>
          <a:xfrm>
            <a:off x="3849319" y="6828228"/>
            <a:ext cx="2497723" cy="669414"/>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Présentation du métier de administrateur réseau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avec interview d’un professionnel</a:t>
            </a:r>
          </a:p>
        </p:txBody>
      </p:sp>
      <p:pic>
        <p:nvPicPr>
          <p:cNvPr id="1026" name="Picture 2" descr="Les étapes pour apprendre la programmation">
            <a:extLst>
              <a:ext uri="{FF2B5EF4-FFF2-40B4-BE49-F238E27FC236}">
                <a16:creationId xmlns:a16="http://schemas.microsoft.com/office/drawing/2014/main" id="{0B4EFCE8-691C-88A8-540D-667F0296B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63" y="1650733"/>
            <a:ext cx="2379845" cy="1535330"/>
          </a:xfrm>
          <a:prstGeom prst="foldedCorner">
            <a:avLst>
              <a:gd name="adj" fmla="val 32655"/>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36" name="Picture 12" descr="Base de données : qu'est-ce que c'est ? Définition et présentation">
            <a:extLst>
              <a:ext uri="{FF2B5EF4-FFF2-40B4-BE49-F238E27FC236}">
                <a16:creationId xmlns:a16="http://schemas.microsoft.com/office/drawing/2014/main" id="{1A72B373-2AC2-38F0-BFCA-6679E1F81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243" y="1650733"/>
            <a:ext cx="2568794" cy="1535330"/>
          </a:xfrm>
          <a:prstGeom prst="foldedCorner">
            <a:avLst>
              <a:gd name="adj" fmla="val 26660"/>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42" name="Picture 18" descr="Installer Linux Debian 10 : le guide complet - malekal.com">
            <a:extLst>
              <a:ext uri="{FF2B5EF4-FFF2-40B4-BE49-F238E27FC236}">
                <a16:creationId xmlns:a16="http://schemas.microsoft.com/office/drawing/2014/main" id="{A211399D-36A7-E9CB-4FB4-8C5DC2633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6" y="5246094"/>
            <a:ext cx="2729475" cy="1535330"/>
          </a:xfrm>
          <a:prstGeom prst="foldedCorner">
            <a:avLst>
              <a:gd name="adj" fmla="val 26660"/>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46" name="Picture 22" descr="Travail en équipe : indispensable pour atteindre ses objectifs">
            <a:extLst>
              <a:ext uri="{FF2B5EF4-FFF2-40B4-BE49-F238E27FC236}">
                <a16:creationId xmlns:a16="http://schemas.microsoft.com/office/drawing/2014/main" id="{0A8FD1E2-50D1-8455-0C16-4D12C0849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8243" y="5254619"/>
            <a:ext cx="2699876" cy="1526805"/>
          </a:xfrm>
          <a:prstGeom prst="foldedCorner">
            <a:avLst>
              <a:gd name="adj" fmla="val 27520"/>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cxnSp>
        <p:nvCxnSpPr>
          <p:cNvPr id="2" name="Connecteur droit 1">
            <a:extLst>
              <a:ext uri="{FF2B5EF4-FFF2-40B4-BE49-F238E27FC236}">
                <a16:creationId xmlns:a16="http://schemas.microsoft.com/office/drawing/2014/main" id="{BE63B05A-E1AC-ED34-CBB5-7F05B8FF5FF7}"/>
              </a:ext>
            </a:extLst>
          </p:cNvPr>
          <p:cNvCxnSpPr>
            <a:cxnSpLocks/>
          </p:cNvCxnSpPr>
          <p:nvPr/>
        </p:nvCxnSpPr>
        <p:spPr>
          <a:xfrm>
            <a:off x="620614" y="4923468"/>
            <a:ext cx="5660887"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4" name="Connecteur droit 3">
            <a:extLst>
              <a:ext uri="{FF2B5EF4-FFF2-40B4-BE49-F238E27FC236}">
                <a16:creationId xmlns:a16="http://schemas.microsoft.com/office/drawing/2014/main" id="{775F3C58-5EA8-80C5-3D38-26994BD82342}"/>
              </a:ext>
            </a:extLst>
          </p:cNvPr>
          <p:cNvCxnSpPr>
            <a:cxnSpLocks/>
          </p:cNvCxnSpPr>
          <p:nvPr/>
        </p:nvCxnSpPr>
        <p:spPr>
          <a:xfrm flipV="1">
            <a:off x="3544957" y="1491150"/>
            <a:ext cx="0" cy="6553200"/>
          </a:xfrm>
          <a:prstGeom prst="line">
            <a:avLst/>
          </a:prstGeom>
          <a:ln/>
        </p:spPr>
        <p:style>
          <a:lnRef idx="1">
            <a:schemeClr val="accent3"/>
          </a:lnRef>
          <a:fillRef idx="0">
            <a:schemeClr val="accent3"/>
          </a:fillRef>
          <a:effectRef idx="0">
            <a:schemeClr val="accent3"/>
          </a:effectRef>
          <a:fontRef idx="minor">
            <a:schemeClr val="tx1"/>
          </a:fontRef>
        </p:style>
      </p:cxnSp>
      <p:sp>
        <p:nvSpPr>
          <p:cNvPr id="5" name="Rectangle 4">
            <a:extLst>
              <a:ext uri="{FF2B5EF4-FFF2-40B4-BE49-F238E27FC236}">
                <a16:creationId xmlns:a16="http://schemas.microsoft.com/office/drawing/2014/main" id="{01C74149-B5E9-4693-79DD-A70769FF57FD}"/>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Rectangle 6">
            <a:extLst>
              <a:ext uri="{FF2B5EF4-FFF2-40B4-BE49-F238E27FC236}">
                <a16:creationId xmlns:a16="http://schemas.microsoft.com/office/drawing/2014/main" id="{82260F50-CF4D-2E4A-5929-20CD5CFAFEE6}"/>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Rectangle 7">
            <a:extLst>
              <a:ext uri="{FF2B5EF4-FFF2-40B4-BE49-F238E27FC236}">
                <a16:creationId xmlns:a16="http://schemas.microsoft.com/office/drawing/2014/main" id="{6986DFF4-7ECC-F8FE-0AF5-FE76BD63DD89}"/>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17CA60D9-5AFF-135C-E9AF-B12EA4A36718}"/>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Picture 2" descr="Institut universitaire de technologie — Wikipédia">
            <a:extLst>
              <a:ext uri="{FF2B5EF4-FFF2-40B4-BE49-F238E27FC236}">
                <a16:creationId xmlns:a16="http://schemas.microsoft.com/office/drawing/2014/main" id="{CEE02E71-D605-85C0-A5C8-D53E454724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4777DC3A-D610-5687-C66D-8F192BA604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D65070F4-644A-D9B9-9B4A-D07B3F7B769A}"/>
              </a:ext>
            </a:extLst>
          </p:cNvPr>
          <p:cNvSpPr txBox="1"/>
          <p:nvPr/>
        </p:nvSpPr>
        <p:spPr>
          <a:xfrm>
            <a:off x="2405670" y="9573960"/>
            <a:ext cx="2046658" cy="369332"/>
          </a:xfrm>
          <a:prstGeom prst="rect">
            <a:avLst/>
          </a:prstGeom>
          <a:noFill/>
        </p:spPr>
        <p:txBody>
          <a:bodyPr wrap="square" rtlCol="0">
            <a:spAutoFit/>
          </a:bodyPr>
          <a:lstStyle/>
          <a:p>
            <a:pPr algn="ctr"/>
            <a:r>
              <a:rPr lang="fr-FR" dirty="0"/>
              <a:t>4/11</a:t>
            </a:r>
          </a:p>
        </p:txBody>
      </p:sp>
    </p:spTree>
    <p:extLst>
      <p:ext uri="{BB962C8B-B14F-4D97-AF65-F5344CB8AC3E}">
        <p14:creationId xmlns:p14="http://schemas.microsoft.com/office/powerpoint/2010/main" val="259285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29"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09"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1"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2108029" y="134452"/>
            <a:ext cx="2798432" cy="707886"/>
          </a:xfrm>
          <a:prstGeom prst="rect">
            <a:avLst/>
          </a:prstGeom>
          <a:noFill/>
        </p:spPr>
        <p:txBody>
          <a:bodyPr wrap="square" rtlCol="0">
            <a:spAutoFit/>
          </a:bodyPr>
          <a:lstStyle/>
          <a:p>
            <a:pPr algn="ctr"/>
            <a:r>
              <a:rPr lang="fr-FR" sz="4000" dirty="0">
                <a:latin typeface="Britannic Bold" panose="020B0903060703020204" pitchFamily="34" charset="0"/>
              </a:rPr>
              <a:t>Projets</a:t>
            </a:r>
          </a:p>
        </p:txBody>
      </p:sp>
      <p:sp>
        <p:nvSpPr>
          <p:cNvPr id="2" name="ZoneTexte 1">
            <a:extLst>
              <a:ext uri="{FF2B5EF4-FFF2-40B4-BE49-F238E27FC236}">
                <a16:creationId xmlns:a16="http://schemas.microsoft.com/office/drawing/2014/main" id="{848E8BD0-435E-B481-79DA-4AD86E837F39}"/>
              </a:ext>
            </a:extLst>
          </p:cNvPr>
          <p:cNvSpPr txBox="1"/>
          <p:nvPr/>
        </p:nvSpPr>
        <p:spPr>
          <a:xfrm>
            <a:off x="546423" y="3271965"/>
            <a:ext cx="2497723" cy="1460464"/>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Développement d’une application </a:t>
            </a:r>
            <a:r>
              <a:rPr lang="fr-FR" sz="1200" b="1" dirty="0" err="1">
                <a:effectLst/>
                <a:latin typeface="Bookman Old Style" panose="02050604050505020204" pitchFamily="18" charset="0"/>
                <a:ea typeface="Century Gothic" panose="020B0502020202020204" pitchFamily="34" charset="0"/>
                <a:cs typeface="Times New Roman" panose="02020603050405020304" pitchFamily="18" charset="0"/>
              </a:rPr>
              <a:t>Latice</a:t>
            </a: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 avec une interface graphique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en utilisant le logiciel « </a:t>
            </a:r>
            <a:r>
              <a:rPr lang="fr-FR" sz="1200" dirty="0" err="1">
                <a:effectLst/>
                <a:latin typeface="Bookman Old Style" panose="02050604050505020204" pitchFamily="18" charset="0"/>
                <a:ea typeface="Century Gothic" panose="020B0502020202020204" pitchFamily="34" charset="0"/>
                <a:cs typeface="Times New Roman" panose="02020603050405020304" pitchFamily="18" charset="0"/>
              </a:rPr>
              <a:t>SceneBuilder</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 pour faciliter la création de l’interface et le gestionnaire de version git</a:t>
            </a:r>
          </a:p>
        </p:txBody>
      </p:sp>
      <p:sp>
        <p:nvSpPr>
          <p:cNvPr id="4" name="ZoneTexte 3">
            <a:extLst>
              <a:ext uri="{FF2B5EF4-FFF2-40B4-BE49-F238E27FC236}">
                <a16:creationId xmlns:a16="http://schemas.microsoft.com/office/drawing/2014/main" id="{A901A5A2-9615-ECE2-62A3-27E90E938DDD}"/>
              </a:ext>
            </a:extLst>
          </p:cNvPr>
          <p:cNvSpPr txBox="1"/>
          <p:nvPr/>
        </p:nvSpPr>
        <p:spPr>
          <a:xfrm>
            <a:off x="3783778" y="3271965"/>
            <a:ext cx="2497723" cy="669863"/>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Installation d’un service réseau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avec une connexion sécurisée et un serveur DHCP</a:t>
            </a:r>
          </a:p>
        </p:txBody>
      </p:sp>
      <p:sp>
        <p:nvSpPr>
          <p:cNvPr id="5" name="ZoneTexte 4">
            <a:extLst>
              <a:ext uri="{FF2B5EF4-FFF2-40B4-BE49-F238E27FC236}">
                <a16:creationId xmlns:a16="http://schemas.microsoft.com/office/drawing/2014/main" id="{F327739A-7263-8C39-177F-375B9216CDCA}"/>
              </a:ext>
            </a:extLst>
          </p:cNvPr>
          <p:cNvSpPr txBox="1"/>
          <p:nvPr/>
        </p:nvSpPr>
        <p:spPr>
          <a:xfrm>
            <a:off x="599005" y="6847497"/>
            <a:ext cx="2733976" cy="1262718"/>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Exploitation d’une base de données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pour récupérer et interpréter les données en </a:t>
            </a:r>
            <a:r>
              <a:rPr lang="fr-FR" sz="1200" dirty="0" err="1">
                <a:latin typeface="Bookman Old Style" panose="02050604050505020204" pitchFamily="18" charset="0"/>
                <a:ea typeface="Century Gothic" panose="020B0502020202020204" pitchFamily="34" charset="0"/>
                <a:cs typeface="Times New Roman" panose="02020603050405020304" pitchFamily="18" charset="0"/>
              </a:rPr>
              <a:t>p</a:t>
            </a:r>
            <a:r>
              <a:rPr lang="fr-FR" sz="1200" dirty="0" err="1">
                <a:effectLst/>
                <a:latin typeface="Bookman Old Style" panose="02050604050505020204" pitchFamily="18" charset="0"/>
                <a:ea typeface="Century Gothic" panose="020B0502020202020204" pitchFamily="34" charset="0"/>
                <a:cs typeface="Times New Roman" panose="02020603050405020304" pitchFamily="18" charset="0"/>
              </a:rPr>
              <a:t>ostegreSQL</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 et visualiser les données graphiquement par des schémas</a:t>
            </a:r>
          </a:p>
        </p:txBody>
      </p:sp>
      <p:pic>
        <p:nvPicPr>
          <p:cNvPr id="1026" name="Picture 2" descr="Enquête Rekrute : Boom de l'emploi dans l'informatique">
            <a:extLst>
              <a:ext uri="{FF2B5EF4-FFF2-40B4-BE49-F238E27FC236}">
                <a16:creationId xmlns:a16="http://schemas.microsoft.com/office/drawing/2014/main" id="{FA92C3FF-A0BC-E0F9-BAEE-885C4A220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05" y="1668720"/>
            <a:ext cx="2733976" cy="1535330"/>
          </a:xfrm>
          <a:prstGeom prst="foldedCorner">
            <a:avLst>
              <a:gd name="adj" fmla="val 33663"/>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9532CA9-211A-29A6-087E-19CEFE1B5328}"/>
              </a:ext>
            </a:extLst>
          </p:cNvPr>
          <p:cNvSpPr txBox="1"/>
          <p:nvPr/>
        </p:nvSpPr>
        <p:spPr>
          <a:xfrm>
            <a:off x="3849318" y="6847496"/>
            <a:ext cx="2497723" cy="673711"/>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Conception et réalisation d’un forum </a:t>
            </a:r>
            <a:r>
              <a:rPr lang="fr-FR" sz="1200" dirty="0">
                <a:latin typeface="Bookman Old Style" panose="02050604050505020204" pitchFamily="18" charset="0"/>
                <a:ea typeface="Century Gothic" panose="020B0502020202020204" pitchFamily="34" charset="0"/>
                <a:cs typeface="Times New Roman" panose="02020603050405020304" pitchFamily="18" charset="0"/>
              </a:rPr>
              <a:t>avec un travail d’</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équipe </a:t>
            </a:r>
          </a:p>
        </p:txBody>
      </p:sp>
      <p:pic>
        <p:nvPicPr>
          <p:cNvPr id="1032" name="Picture 8" descr="Définition | Réseau informatique | Futura Tech">
            <a:extLst>
              <a:ext uri="{FF2B5EF4-FFF2-40B4-BE49-F238E27FC236}">
                <a16:creationId xmlns:a16="http://schemas.microsoft.com/office/drawing/2014/main" id="{2435BDE2-DFC3-5670-3162-E474FA786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118" y="1669280"/>
            <a:ext cx="2298123" cy="1534210"/>
          </a:xfrm>
          <a:prstGeom prst="foldedCorner">
            <a:avLst>
              <a:gd name="adj" fmla="val 28328"/>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34" name="Picture 10" descr="Base de données : qu'est-ce que c'est ? Définition et présentation">
            <a:extLst>
              <a:ext uri="{FF2B5EF4-FFF2-40B4-BE49-F238E27FC236}">
                <a16:creationId xmlns:a16="http://schemas.microsoft.com/office/drawing/2014/main" id="{8120FC04-9F27-EC5E-FD65-98931DFCF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208" y="5266818"/>
            <a:ext cx="2137569" cy="1532419"/>
          </a:xfrm>
          <a:prstGeom prst="foldedCorner">
            <a:avLst>
              <a:gd name="adj" fmla="val 26612"/>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036" name="Picture 12" descr="Forum Entreprises Ionis-STM - L'école de la double compétence">
            <a:extLst>
              <a:ext uri="{FF2B5EF4-FFF2-40B4-BE49-F238E27FC236}">
                <a16:creationId xmlns:a16="http://schemas.microsoft.com/office/drawing/2014/main" id="{8935C5A6-643A-92C0-DDC4-D8F4E02FF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686" y="5273888"/>
            <a:ext cx="2288123" cy="1526475"/>
          </a:xfrm>
          <a:prstGeom prst="foldedCorner">
            <a:avLst>
              <a:gd name="adj" fmla="val 30123"/>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cxnSp>
        <p:nvCxnSpPr>
          <p:cNvPr id="8" name="Connecteur droit 7">
            <a:extLst>
              <a:ext uri="{FF2B5EF4-FFF2-40B4-BE49-F238E27FC236}">
                <a16:creationId xmlns:a16="http://schemas.microsoft.com/office/drawing/2014/main" id="{F705D077-C36A-6503-3500-3C45C2D5A4F5}"/>
              </a:ext>
            </a:extLst>
          </p:cNvPr>
          <p:cNvCxnSpPr>
            <a:cxnSpLocks/>
          </p:cNvCxnSpPr>
          <p:nvPr/>
        </p:nvCxnSpPr>
        <p:spPr>
          <a:xfrm>
            <a:off x="620614" y="4942737"/>
            <a:ext cx="5660887"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Connecteur droit 15">
            <a:extLst>
              <a:ext uri="{FF2B5EF4-FFF2-40B4-BE49-F238E27FC236}">
                <a16:creationId xmlns:a16="http://schemas.microsoft.com/office/drawing/2014/main" id="{E2A4A4A1-CCFA-78FA-6B40-1C35B0E92882}"/>
              </a:ext>
            </a:extLst>
          </p:cNvPr>
          <p:cNvCxnSpPr>
            <a:cxnSpLocks/>
          </p:cNvCxnSpPr>
          <p:nvPr/>
        </p:nvCxnSpPr>
        <p:spPr>
          <a:xfrm flipV="1">
            <a:off x="3551583" y="1510419"/>
            <a:ext cx="0" cy="6553200"/>
          </a:xfrm>
          <a:prstGeom prst="line">
            <a:avLst/>
          </a:prstGeom>
          <a:ln/>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D87E7F17-F4F1-8155-9614-5C9F3E1D2CDA}"/>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17">
            <a:extLst>
              <a:ext uri="{FF2B5EF4-FFF2-40B4-BE49-F238E27FC236}">
                <a16:creationId xmlns:a16="http://schemas.microsoft.com/office/drawing/2014/main" id="{7CDA8A1A-F1D7-1C3B-071D-2C1E4053C9D8}"/>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Rectangle 18">
            <a:extLst>
              <a:ext uri="{FF2B5EF4-FFF2-40B4-BE49-F238E27FC236}">
                <a16:creationId xmlns:a16="http://schemas.microsoft.com/office/drawing/2014/main" id="{6A277FC1-F4B5-FC29-68F6-A41158721AE9}"/>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3253A151-98EE-F06A-060E-7A31AF291127}"/>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Picture 2" descr="Institut universitaire de technologie — Wikipédia">
            <a:extLst>
              <a:ext uri="{FF2B5EF4-FFF2-40B4-BE49-F238E27FC236}">
                <a16:creationId xmlns:a16="http://schemas.microsoft.com/office/drawing/2014/main" id="{AD8548C2-2038-49E0-0B4A-C864BBF24D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774947D9-3FEE-5529-FD7F-B54AC0E1B5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6" name="ZoneTexte 25">
            <a:extLst>
              <a:ext uri="{FF2B5EF4-FFF2-40B4-BE49-F238E27FC236}">
                <a16:creationId xmlns:a16="http://schemas.microsoft.com/office/drawing/2014/main" id="{E4D73F65-3F36-C407-3010-E04449815811}"/>
              </a:ext>
            </a:extLst>
          </p:cNvPr>
          <p:cNvSpPr txBox="1"/>
          <p:nvPr/>
        </p:nvSpPr>
        <p:spPr>
          <a:xfrm>
            <a:off x="2405670" y="9573960"/>
            <a:ext cx="2046658" cy="369332"/>
          </a:xfrm>
          <a:prstGeom prst="rect">
            <a:avLst/>
          </a:prstGeom>
          <a:noFill/>
        </p:spPr>
        <p:txBody>
          <a:bodyPr wrap="square" rtlCol="0">
            <a:spAutoFit/>
          </a:bodyPr>
          <a:lstStyle/>
          <a:p>
            <a:pPr algn="ctr"/>
            <a:r>
              <a:rPr lang="fr-FR" dirty="0"/>
              <a:t>5/11</a:t>
            </a:r>
          </a:p>
        </p:txBody>
      </p:sp>
    </p:spTree>
    <p:extLst>
      <p:ext uri="{BB962C8B-B14F-4D97-AF65-F5344CB8AC3E}">
        <p14:creationId xmlns:p14="http://schemas.microsoft.com/office/powerpoint/2010/main" val="63188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29"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09"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1"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2108029" y="134452"/>
            <a:ext cx="2798432" cy="707886"/>
          </a:xfrm>
          <a:prstGeom prst="rect">
            <a:avLst/>
          </a:prstGeom>
          <a:noFill/>
        </p:spPr>
        <p:txBody>
          <a:bodyPr wrap="square" rtlCol="0">
            <a:spAutoFit/>
          </a:bodyPr>
          <a:lstStyle/>
          <a:p>
            <a:pPr algn="ctr"/>
            <a:r>
              <a:rPr lang="fr-FR" sz="4000" dirty="0">
                <a:latin typeface="Britannic Bold" panose="020B0903060703020204" pitchFamily="34" charset="0"/>
              </a:rPr>
              <a:t>Projets</a:t>
            </a:r>
          </a:p>
        </p:txBody>
      </p:sp>
      <p:sp>
        <p:nvSpPr>
          <p:cNvPr id="2" name="ZoneTexte 1">
            <a:extLst>
              <a:ext uri="{FF2B5EF4-FFF2-40B4-BE49-F238E27FC236}">
                <a16:creationId xmlns:a16="http://schemas.microsoft.com/office/drawing/2014/main" id="{848E8BD0-435E-B481-79DA-4AD86E837F39}"/>
              </a:ext>
            </a:extLst>
          </p:cNvPr>
          <p:cNvSpPr txBox="1"/>
          <p:nvPr/>
        </p:nvSpPr>
        <p:spPr>
          <a:xfrm>
            <a:off x="4006439" y="2351219"/>
            <a:ext cx="2497723" cy="1065228"/>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Site web communautaire de jeux vidéos </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développé en </a:t>
            </a:r>
            <a:r>
              <a:rPr lang="fr-FR" sz="1200" dirty="0" err="1">
                <a:effectLst/>
                <a:latin typeface="Bookman Old Style" panose="02050604050505020204" pitchFamily="18" charset="0"/>
                <a:ea typeface="Century Gothic" panose="020B0502020202020204" pitchFamily="34" charset="0"/>
                <a:cs typeface="Times New Roman" panose="02020603050405020304" pitchFamily="18" charset="0"/>
              </a:rPr>
              <a:t>symfony</a:t>
            </a:r>
            <a:r>
              <a:rPr lang="fr-FR" sz="1200" dirty="0">
                <a:latin typeface="Bookman Old Style" panose="02050604050505020204" pitchFamily="18" charset="0"/>
                <a:ea typeface="Century Gothic" panose="020B0502020202020204" pitchFamily="34" charset="0"/>
                <a:cs typeface="Times New Roman" panose="02020603050405020304" pitchFamily="18" charset="0"/>
              </a:rPr>
              <a:t>/PHP avec du HTML, CSS et une liaison à une base de données</a:t>
            </a:r>
            <a:endParaRPr lang="fr-FR" sz="1200" dirty="0">
              <a:effectLst/>
              <a:latin typeface="Bookman Old Style" panose="02050604050505020204" pitchFamily="18" charset="0"/>
              <a:ea typeface="Century Gothic" panose="020B050202020202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F327739A-7263-8C39-177F-375B9216CDCA}"/>
              </a:ext>
            </a:extLst>
          </p:cNvPr>
          <p:cNvSpPr txBox="1"/>
          <p:nvPr/>
        </p:nvSpPr>
        <p:spPr>
          <a:xfrm>
            <a:off x="3673963" y="5591245"/>
            <a:ext cx="2733976" cy="1262846"/>
          </a:xfrm>
          <a:prstGeom prst="rect">
            <a:avLst/>
          </a:prstGeom>
          <a:noFill/>
        </p:spPr>
        <p:txBody>
          <a:bodyPr wrap="square">
            <a:spAutoFit/>
          </a:bodyPr>
          <a:lstStyle/>
          <a:p>
            <a:pPr>
              <a:lnSpc>
                <a:spcPct val="107000"/>
              </a:lnSpc>
              <a:spcAft>
                <a:spcPts val="800"/>
              </a:spcAft>
            </a:pP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Développement d’un jeu escape </a:t>
            </a:r>
            <a:r>
              <a:rPr lang="fr-FR" sz="1200" b="1" dirty="0" err="1">
                <a:effectLst/>
                <a:latin typeface="Bookman Old Style" panose="02050604050505020204" pitchFamily="18" charset="0"/>
                <a:ea typeface="Century Gothic" panose="020B0502020202020204" pitchFamily="34" charset="0"/>
                <a:cs typeface="Times New Roman" panose="02020603050405020304" pitchFamily="18" charset="0"/>
              </a:rPr>
              <a:t>game</a:t>
            </a:r>
            <a:r>
              <a:rPr lang="fr-FR" sz="1200" b="1" dirty="0">
                <a:effectLst/>
                <a:latin typeface="Bookman Old Style" panose="02050604050505020204" pitchFamily="18" charset="0"/>
                <a:ea typeface="Century Gothic" panose="020B0502020202020204" pitchFamily="34" charset="0"/>
                <a:cs typeface="Times New Roman" panose="02020603050405020304" pitchFamily="18" charset="0"/>
              </a:rPr>
              <a:t> sur un site web</a:t>
            </a:r>
            <a:r>
              <a:rPr lang="fr-FR" sz="1200" dirty="0">
                <a:effectLst/>
                <a:latin typeface="Bookman Old Style" panose="02050604050505020204" pitchFamily="18" charset="0"/>
                <a:ea typeface="Century Gothic" panose="020B0502020202020204" pitchFamily="34" charset="0"/>
                <a:cs typeface="Times New Roman" panose="02020603050405020304" pitchFamily="18" charset="0"/>
              </a:rPr>
              <a:t> avec uniquement le langage JavaScript, très peu de HTML et aucun lien avec une base de données</a:t>
            </a:r>
          </a:p>
        </p:txBody>
      </p:sp>
      <p:cxnSp>
        <p:nvCxnSpPr>
          <p:cNvPr id="8" name="Connecteur droit 7">
            <a:extLst>
              <a:ext uri="{FF2B5EF4-FFF2-40B4-BE49-F238E27FC236}">
                <a16:creationId xmlns:a16="http://schemas.microsoft.com/office/drawing/2014/main" id="{F705D077-C36A-6503-3500-3C45C2D5A4F5}"/>
              </a:ext>
            </a:extLst>
          </p:cNvPr>
          <p:cNvCxnSpPr>
            <a:cxnSpLocks/>
          </p:cNvCxnSpPr>
          <p:nvPr/>
        </p:nvCxnSpPr>
        <p:spPr>
          <a:xfrm>
            <a:off x="620614" y="4942737"/>
            <a:ext cx="5660887" cy="0"/>
          </a:xfrm>
          <a:prstGeom prst="line">
            <a:avLst/>
          </a:prstGeom>
          <a:ln/>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D87E7F17-F4F1-8155-9614-5C9F3E1D2CDA}"/>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17">
            <a:extLst>
              <a:ext uri="{FF2B5EF4-FFF2-40B4-BE49-F238E27FC236}">
                <a16:creationId xmlns:a16="http://schemas.microsoft.com/office/drawing/2014/main" id="{7CDA8A1A-F1D7-1C3B-071D-2C1E4053C9D8}"/>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9" name="Rectangle 18">
            <a:extLst>
              <a:ext uri="{FF2B5EF4-FFF2-40B4-BE49-F238E27FC236}">
                <a16:creationId xmlns:a16="http://schemas.microsoft.com/office/drawing/2014/main" id="{6A277FC1-F4B5-FC29-68F6-A41158721AE9}"/>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3253A151-98EE-F06A-060E-7A31AF291127}"/>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Picture 2" descr="Institut universitaire de technologie — Wikipédia">
            <a:extLst>
              <a:ext uri="{FF2B5EF4-FFF2-40B4-BE49-F238E27FC236}">
                <a16:creationId xmlns:a16="http://schemas.microsoft.com/office/drawing/2014/main" id="{AD8548C2-2038-49E0-0B4A-C864BBF24D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774947D9-3FEE-5529-FD7F-B54AC0E1B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6" name="ZoneTexte 25">
            <a:extLst>
              <a:ext uri="{FF2B5EF4-FFF2-40B4-BE49-F238E27FC236}">
                <a16:creationId xmlns:a16="http://schemas.microsoft.com/office/drawing/2014/main" id="{E4D73F65-3F36-C407-3010-E04449815811}"/>
              </a:ext>
            </a:extLst>
          </p:cNvPr>
          <p:cNvSpPr txBox="1"/>
          <p:nvPr/>
        </p:nvSpPr>
        <p:spPr>
          <a:xfrm>
            <a:off x="2405670" y="9573960"/>
            <a:ext cx="2046658" cy="369332"/>
          </a:xfrm>
          <a:prstGeom prst="rect">
            <a:avLst/>
          </a:prstGeom>
          <a:noFill/>
        </p:spPr>
        <p:txBody>
          <a:bodyPr wrap="square" rtlCol="0">
            <a:spAutoFit/>
          </a:bodyPr>
          <a:lstStyle/>
          <a:p>
            <a:pPr algn="ctr"/>
            <a:r>
              <a:rPr lang="fr-FR" dirty="0"/>
              <a:t>6/11</a:t>
            </a:r>
          </a:p>
        </p:txBody>
      </p:sp>
      <p:pic>
        <p:nvPicPr>
          <p:cNvPr id="12" name="Image 11">
            <a:extLst>
              <a:ext uri="{FF2B5EF4-FFF2-40B4-BE49-F238E27FC236}">
                <a16:creationId xmlns:a16="http://schemas.microsoft.com/office/drawing/2014/main" id="{38C1D862-C759-BC8A-589C-D4E42B363EBC}"/>
              </a:ext>
            </a:extLst>
          </p:cNvPr>
          <p:cNvPicPr>
            <a:picLocks noChangeAspect="1"/>
          </p:cNvPicPr>
          <p:nvPr/>
        </p:nvPicPr>
        <p:blipFill>
          <a:blip r:embed="rId4"/>
          <a:stretch>
            <a:fillRect/>
          </a:stretch>
        </p:blipFill>
        <p:spPr>
          <a:xfrm>
            <a:off x="353838" y="2238607"/>
            <a:ext cx="3270835" cy="1528853"/>
          </a:xfrm>
          <a:prstGeom prst="foldedCorner">
            <a:avLst>
              <a:gd name="adj" fmla="val 33786"/>
            </a:avLst>
          </a:prstGeom>
          <a:effectLst>
            <a:innerShdw blurRad="114300">
              <a:prstClr val="black"/>
            </a:innerShdw>
          </a:effectLst>
        </p:spPr>
      </p:pic>
      <p:pic>
        <p:nvPicPr>
          <p:cNvPr id="13" name="Image 12">
            <a:extLst>
              <a:ext uri="{FF2B5EF4-FFF2-40B4-BE49-F238E27FC236}">
                <a16:creationId xmlns:a16="http://schemas.microsoft.com/office/drawing/2014/main" id="{1141191F-D82D-CBAB-64A0-0336046BB013}"/>
              </a:ext>
            </a:extLst>
          </p:cNvPr>
          <p:cNvPicPr>
            <a:picLocks noChangeAspect="1"/>
          </p:cNvPicPr>
          <p:nvPr/>
        </p:nvPicPr>
        <p:blipFill>
          <a:blip r:embed="rId5"/>
          <a:stretch>
            <a:fillRect/>
          </a:stretch>
        </p:blipFill>
        <p:spPr>
          <a:xfrm>
            <a:off x="450061" y="5591245"/>
            <a:ext cx="3078387" cy="1528852"/>
          </a:xfrm>
          <a:prstGeom prst="foldedCorner">
            <a:avLst>
              <a:gd name="adj" fmla="val 34840"/>
            </a:avLst>
          </a:prstGeom>
          <a:effectLst>
            <a:innerShdw blurRad="114300">
              <a:prstClr val="black"/>
            </a:innerShdw>
          </a:effectLst>
        </p:spPr>
      </p:pic>
      <p:sp>
        <p:nvSpPr>
          <p:cNvPr id="14" name="ZoneTexte 13">
            <a:extLst>
              <a:ext uri="{FF2B5EF4-FFF2-40B4-BE49-F238E27FC236}">
                <a16:creationId xmlns:a16="http://schemas.microsoft.com/office/drawing/2014/main" id="{FAE6BAC7-A423-FFBE-BA4B-B5D4DEA5B334}"/>
              </a:ext>
            </a:extLst>
          </p:cNvPr>
          <p:cNvSpPr txBox="1"/>
          <p:nvPr/>
        </p:nvSpPr>
        <p:spPr>
          <a:xfrm>
            <a:off x="353838" y="1391134"/>
            <a:ext cx="4518991" cy="523220"/>
          </a:xfrm>
          <a:prstGeom prst="rect">
            <a:avLst/>
          </a:prstGeom>
          <a:noFill/>
        </p:spPr>
        <p:txBody>
          <a:bodyPr wrap="square" rtlCol="0">
            <a:spAutoFit/>
          </a:bodyPr>
          <a:lstStyle/>
          <a:p>
            <a:r>
              <a:rPr lang="fr-FR" sz="2800" b="1" u="sng" dirty="0">
                <a:latin typeface="Bookman Old Style" panose="02050604050505020204" pitchFamily="18" charset="0"/>
              </a:rPr>
              <a:t>Les plus récents :</a:t>
            </a:r>
          </a:p>
        </p:txBody>
      </p:sp>
    </p:spTree>
    <p:extLst>
      <p:ext uri="{BB962C8B-B14F-4D97-AF65-F5344CB8AC3E}">
        <p14:creationId xmlns:p14="http://schemas.microsoft.com/office/powerpoint/2010/main" val="276361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2" descr="Institut universitaire de technologie — Wikipédia">
            <a:extLst>
              <a:ext uri="{FF2B5EF4-FFF2-40B4-BE49-F238E27FC236}">
                <a16:creationId xmlns:a16="http://schemas.microsoft.com/office/drawing/2014/main" id="{228A39AE-B73A-E440-D844-838DB82868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BF601D0-913A-4CC3-AC2F-8983D2BCB03E}"/>
              </a:ext>
            </a:extLst>
          </p:cNvPr>
          <p:cNvSpPr/>
          <p:nvPr/>
        </p:nvSpPr>
        <p:spPr>
          <a:xfrm>
            <a:off x="4452328"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08"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2"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1821787" y="134452"/>
            <a:ext cx="3214419" cy="707886"/>
          </a:xfrm>
          <a:prstGeom prst="rect">
            <a:avLst/>
          </a:prstGeom>
          <a:noFill/>
        </p:spPr>
        <p:txBody>
          <a:bodyPr wrap="square" rtlCol="0">
            <a:spAutoFit/>
          </a:bodyPr>
          <a:lstStyle/>
          <a:p>
            <a:pPr algn="ctr"/>
            <a:r>
              <a:rPr lang="fr-FR" sz="4000" dirty="0">
                <a:latin typeface="Britannic Bold" panose="020B0903060703020204" pitchFamily="34" charset="0"/>
              </a:rPr>
              <a:t>Compétences</a:t>
            </a:r>
          </a:p>
        </p:txBody>
      </p:sp>
      <p:sp>
        <p:nvSpPr>
          <p:cNvPr id="39" name="ZoneTexte 38">
            <a:extLst>
              <a:ext uri="{FF2B5EF4-FFF2-40B4-BE49-F238E27FC236}">
                <a16:creationId xmlns:a16="http://schemas.microsoft.com/office/drawing/2014/main" id="{34ECB283-31B6-4E44-C29C-1ECA39E4522D}"/>
              </a:ext>
            </a:extLst>
          </p:cNvPr>
          <p:cNvSpPr txBox="1"/>
          <p:nvPr/>
        </p:nvSpPr>
        <p:spPr>
          <a:xfrm>
            <a:off x="355940" y="1087268"/>
            <a:ext cx="2233835" cy="461665"/>
          </a:xfrm>
          <a:prstGeom prst="rect">
            <a:avLst/>
          </a:prstGeom>
          <a:noFill/>
        </p:spPr>
        <p:txBody>
          <a:bodyPr wrap="square" rtlCol="0">
            <a:spAutoFit/>
          </a:bodyPr>
          <a:lstStyle/>
          <a:p>
            <a:r>
              <a:rPr lang="fr-FR" sz="2400" b="1" u="sng" dirty="0">
                <a:effectLst>
                  <a:outerShdw blurRad="38100" dist="38100" dir="2700000" algn="tl">
                    <a:srgbClr val="000000">
                      <a:alpha val="43137"/>
                    </a:srgbClr>
                  </a:outerShdw>
                </a:effectLst>
                <a:latin typeface="Bookman Old Style" panose="02050604050505020204" pitchFamily="18" charset="0"/>
              </a:rPr>
              <a:t>Hard </a:t>
            </a:r>
            <a:r>
              <a:rPr lang="fr-FR" sz="2400" b="1" u="sng" dirty="0" err="1">
                <a:effectLst>
                  <a:outerShdw blurRad="38100" dist="38100" dir="2700000" algn="tl">
                    <a:srgbClr val="000000">
                      <a:alpha val="43137"/>
                    </a:srgbClr>
                  </a:outerShdw>
                </a:effectLst>
                <a:latin typeface="Bookman Old Style" panose="02050604050505020204" pitchFamily="18" charset="0"/>
              </a:rPr>
              <a:t>Skills</a:t>
            </a:r>
            <a:r>
              <a:rPr lang="fr-FR" sz="2400" b="1" u="sng" dirty="0">
                <a:effectLst>
                  <a:outerShdw blurRad="38100" dist="38100" dir="2700000" algn="tl">
                    <a:srgbClr val="000000">
                      <a:alpha val="43137"/>
                    </a:srgbClr>
                  </a:outerShdw>
                </a:effectLst>
                <a:latin typeface="Bookman Old Style" panose="02050604050505020204" pitchFamily="18" charset="0"/>
              </a:rPr>
              <a:t> :</a:t>
            </a:r>
          </a:p>
        </p:txBody>
      </p:sp>
      <p:sp>
        <p:nvSpPr>
          <p:cNvPr id="4" name="ZoneTexte 3">
            <a:extLst>
              <a:ext uri="{FF2B5EF4-FFF2-40B4-BE49-F238E27FC236}">
                <a16:creationId xmlns:a16="http://schemas.microsoft.com/office/drawing/2014/main" id="{776DEFC0-E41C-6F82-7219-DAF1BF8CDEE5}"/>
              </a:ext>
            </a:extLst>
          </p:cNvPr>
          <p:cNvSpPr txBox="1"/>
          <p:nvPr/>
        </p:nvSpPr>
        <p:spPr>
          <a:xfrm>
            <a:off x="198783" y="5510794"/>
            <a:ext cx="6301383" cy="4185761"/>
          </a:xfrm>
          <a:prstGeom prst="rect">
            <a:avLst/>
          </a:prstGeom>
          <a:noFill/>
        </p:spPr>
        <p:txBody>
          <a:bodyPr wrap="square" rtlCol="0">
            <a:spAutoFit/>
          </a:bodyPr>
          <a:lstStyle/>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J’ai commencé à programmer et est fait </a:t>
            </a:r>
            <a:r>
              <a:rPr lang="fr-FR" sz="1400" b="1" dirty="0">
                <a:effectLst/>
                <a:latin typeface="Bookman Old Style" panose="02050604050505020204" pitchFamily="18" charset="0"/>
                <a:ea typeface="Century Gothic" panose="020B0502020202020204" pitchFamily="34" charset="0"/>
                <a:cs typeface="Times New Roman" panose="02020603050405020304" pitchFamily="18" charset="0"/>
              </a:rPr>
              <a:t>mes premiers pas </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dans le monde de l’informatique avec le langage </a:t>
            </a:r>
            <a:r>
              <a:rPr lang="fr-FR" sz="1400" b="1" dirty="0">
                <a:effectLst/>
                <a:latin typeface="Bookman Old Style" panose="02050604050505020204" pitchFamily="18" charset="0"/>
                <a:ea typeface="Century Gothic" panose="020B0502020202020204" pitchFamily="34" charset="0"/>
                <a:cs typeface="Times New Roman" panose="02020603050405020304" pitchFamily="18" charset="0"/>
              </a:rPr>
              <a:t>Python</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 que j’ai maitrisé dans sa globalité en 3 ans (Première, Terminal et ma première année à l’IUT informatique de Limoges).</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Lors de mon entrée à l’IUT informatique de Limoges, j’ai commencé à apprendre </a:t>
            </a:r>
            <a:r>
              <a:rPr lang="fr-FR" sz="1400" b="1" dirty="0">
                <a:effectLst/>
                <a:latin typeface="Bookman Old Style" panose="02050604050505020204" pitchFamily="18" charset="0"/>
                <a:ea typeface="Century Gothic" panose="020B0502020202020204" pitchFamily="34" charset="0"/>
                <a:cs typeface="Times New Roman" panose="02020603050405020304" pitchFamily="18" charset="0"/>
              </a:rPr>
              <a:t>les bases du HTML et CSS</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 ainsi que </a:t>
            </a:r>
            <a:r>
              <a:rPr lang="fr-FR" sz="1400" b="1" dirty="0">
                <a:effectLst/>
                <a:latin typeface="Bookman Old Style" panose="02050604050505020204" pitchFamily="18" charset="0"/>
                <a:ea typeface="Century Gothic" panose="020B0502020202020204" pitchFamily="34" charset="0"/>
                <a:cs typeface="Times New Roman" panose="02020603050405020304" pitchFamily="18" charset="0"/>
              </a:rPr>
              <a:t>les bases de SQL </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et je les ai maitrisés très rapidement. </a:t>
            </a:r>
            <a:r>
              <a:rPr lang="fr-FR" sz="1400" dirty="0">
                <a:latin typeface="Bookman Old Style" panose="02050604050505020204" pitchFamily="18" charset="0"/>
                <a:ea typeface="Century Gothic" panose="020B0502020202020204" pitchFamily="34" charset="0"/>
                <a:cs typeface="Times New Roman" panose="02020603050405020304" pitchFamily="18" charset="0"/>
              </a:rPr>
              <a:t>J’ai appris à utiliser </a:t>
            </a:r>
            <a:r>
              <a:rPr lang="fr-FR" sz="1400" b="1" dirty="0">
                <a:latin typeface="Bookman Old Style" panose="02050604050505020204" pitchFamily="18" charset="0"/>
                <a:ea typeface="Century Gothic" panose="020B0502020202020204" pitchFamily="34" charset="0"/>
                <a:cs typeface="Times New Roman" panose="02020603050405020304" pitchFamily="18" charset="0"/>
              </a:rPr>
              <a:t>linux</a:t>
            </a:r>
            <a:r>
              <a:rPr lang="fr-FR" sz="1400" dirty="0">
                <a:latin typeface="Bookman Old Style" panose="02050604050505020204" pitchFamily="18" charset="0"/>
                <a:ea typeface="Century Gothic" panose="020B0502020202020204" pitchFamily="34" charset="0"/>
                <a:cs typeface="Times New Roman" panose="02020603050405020304" pitchFamily="18" charset="0"/>
              </a:rPr>
              <a:t> en grande partie bien que certaines notions ne sont pas encore totalement maitrisées.</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D’un autre côté, l’IUT informatique a beaucoup insisté sur l’apprentissage </a:t>
            </a:r>
            <a:r>
              <a:rPr lang="fr-FR" sz="1400" b="1" dirty="0">
                <a:effectLst/>
                <a:latin typeface="Bookman Old Style" panose="02050604050505020204" pitchFamily="18" charset="0"/>
                <a:ea typeface="Century Gothic" panose="020B0502020202020204" pitchFamily="34" charset="0"/>
                <a:cs typeface="Times New Roman" panose="02020603050405020304" pitchFamily="18" charset="0"/>
              </a:rPr>
              <a:t>du langage Java et des diagrammes de classes UML</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 ce qui me permet d’en avoir une profonde maitrise</a:t>
            </a:r>
          </a:p>
          <a:p>
            <a:pPr algn="just"/>
            <a:endParaRPr lang="fr-FR" sz="1400" dirty="0">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latin typeface="Bookman Old Style" panose="02050604050505020204" pitchFamily="18" charset="0"/>
                <a:ea typeface="Century Gothic" panose="020B0502020202020204" pitchFamily="34" charset="0"/>
                <a:cs typeface="Times New Roman" panose="02020603050405020304" pitchFamily="18" charset="0"/>
              </a:rPr>
              <a:t>J’ai également pu apprendre le </a:t>
            </a:r>
            <a:r>
              <a:rPr lang="fr-FR" sz="1400" b="1" dirty="0">
                <a:latin typeface="Bookman Old Style" panose="02050604050505020204" pitchFamily="18" charset="0"/>
                <a:ea typeface="Century Gothic" panose="020B0502020202020204" pitchFamily="34" charset="0"/>
                <a:cs typeface="Times New Roman" panose="02020603050405020304" pitchFamily="18" charset="0"/>
              </a:rPr>
              <a:t>PHP</a:t>
            </a:r>
            <a:r>
              <a:rPr lang="fr-FR" sz="1400" dirty="0">
                <a:latin typeface="Bookman Old Style" panose="02050604050505020204" pitchFamily="18" charset="0"/>
                <a:ea typeface="Century Gothic" panose="020B0502020202020204" pitchFamily="34" charset="0"/>
                <a:cs typeface="Times New Roman" panose="02020603050405020304" pitchFamily="18" charset="0"/>
              </a:rPr>
              <a:t> et le </a:t>
            </a:r>
            <a:r>
              <a:rPr lang="fr-FR" sz="1400" b="1" dirty="0">
                <a:latin typeface="Bookman Old Style" panose="02050604050505020204" pitchFamily="18" charset="0"/>
                <a:ea typeface="Century Gothic" panose="020B0502020202020204" pitchFamily="34" charset="0"/>
                <a:cs typeface="Times New Roman" panose="02020603050405020304" pitchFamily="18" charset="0"/>
              </a:rPr>
              <a:t>JavaScript</a:t>
            </a:r>
            <a:r>
              <a:rPr lang="fr-FR" sz="1400" dirty="0">
                <a:latin typeface="Bookman Old Style" panose="02050604050505020204" pitchFamily="18" charset="0"/>
                <a:ea typeface="Century Gothic" panose="020B0502020202020204" pitchFamily="34" charset="0"/>
                <a:cs typeface="Times New Roman" panose="02020603050405020304" pitchFamily="18" charset="0"/>
              </a:rPr>
              <a:t> mais je ne les maitrise pas encore.</a:t>
            </a:r>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endParaRPr lang="fr-FR" sz="1400" dirty="0">
              <a:latin typeface="Bookman Old Style" panose="02050604050505020204" pitchFamily="18" charset="0"/>
            </a:endParaRPr>
          </a:p>
        </p:txBody>
      </p:sp>
      <p:grpSp>
        <p:nvGrpSpPr>
          <p:cNvPr id="2" name="Groupe 1">
            <a:extLst>
              <a:ext uri="{FF2B5EF4-FFF2-40B4-BE49-F238E27FC236}">
                <a16:creationId xmlns:a16="http://schemas.microsoft.com/office/drawing/2014/main" id="{B7FB4AC4-AB43-ADAC-B437-61B71D3F95FE}"/>
              </a:ext>
            </a:extLst>
          </p:cNvPr>
          <p:cNvGrpSpPr/>
          <p:nvPr/>
        </p:nvGrpSpPr>
        <p:grpSpPr>
          <a:xfrm>
            <a:off x="712611" y="773363"/>
            <a:ext cx="5787557" cy="4858696"/>
            <a:chOff x="712611" y="992021"/>
            <a:chExt cx="5787557" cy="4858696"/>
          </a:xfrm>
        </p:grpSpPr>
        <p:sp>
          <p:nvSpPr>
            <p:cNvPr id="71" name="Ellipse 70">
              <a:extLst>
                <a:ext uri="{FF2B5EF4-FFF2-40B4-BE49-F238E27FC236}">
                  <a16:creationId xmlns:a16="http://schemas.microsoft.com/office/drawing/2014/main" id="{BE49E767-9A81-3E71-34F2-235B270DE2B0}"/>
                </a:ext>
              </a:extLst>
            </p:cNvPr>
            <p:cNvSpPr/>
            <p:nvPr/>
          </p:nvSpPr>
          <p:spPr>
            <a:xfrm>
              <a:off x="4154298" y="2095487"/>
              <a:ext cx="2345870" cy="213011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JAVA</a:t>
              </a:r>
              <a:endParaRPr lang="fr-FR" dirty="0"/>
            </a:p>
          </p:txBody>
        </p:sp>
        <p:pic>
          <p:nvPicPr>
            <p:cNvPr id="76" name="Graphique 75" descr="Arbre flétri avec un remplissage uni">
              <a:extLst>
                <a:ext uri="{FF2B5EF4-FFF2-40B4-BE49-F238E27FC236}">
                  <a16:creationId xmlns:a16="http://schemas.microsoft.com/office/drawing/2014/main" id="{36D4FA6F-972B-2482-2C46-ECFA58703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715" y="2682551"/>
              <a:ext cx="3168166" cy="3168166"/>
            </a:xfrm>
            <a:prstGeom prst="rect">
              <a:avLst/>
            </a:prstGeom>
          </p:spPr>
        </p:pic>
        <p:sp>
          <p:nvSpPr>
            <p:cNvPr id="16" name="Ellipse 15">
              <a:extLst>
                <a:ext uri="{FF2B5EF4-FFF2-40B4-BE49-F238E27FC236}">
                  <a16:creationId xmlns:a16="http://schemas.microsoft.com/office/drawing/2014/main" id="{4F52A401-5B67-D303-5A8F-E24C1588C6D2}"/>
                </a:ext>
              </a:extLst>
            </p:cNvPr>
            <p:cNvSpPr/>
            <p:nvPr/>
          </p:nvSpPr>
          <p:spPr>
            <a:xfrm>
              <a:off x="2134268" y="1710213"/>
              <a:ext cx="1448510" cy="1416683"/>
            </a:xfrm>
            <a:prstGeom prst="ellipse">
              <a:avLst/>
            </a:prstGeom>
            <a:solidFill>
              <a:srgbClr val="F2A16A"/>
            </a:solidFill>
            <a:ln>
              <a:solidFill>
                <a:srgbClr val="F2A1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PYTHON</a:t>
              </a:r>
            </a:p>
          </p:txBody>
        </p:sp>
        <p:sp>
          <p:nvSpPr>
            <p:cNvPr id="69" name="Ellipse 68">
              <a:extLst>
                <a:ext uri="{FF2B5EF4-FFF2-40B4-BE49-F238E27FC236}">
                  <a16:creationId xmlns:a16="http://schemas.microsoft.com/office/drawing/2014/main" id="{23E653F8-49B3-E62A-A0C5-CD8243CC8873}"/>
                </a:ext>
              </a:extLst>
            </p:cNvPr>
            <p:cNvSpPr/>
            <p:nvPr/>
          </p:nvSpPr>
          <p:spPr>
            <a:xfrm>
              <a:off x="712611" y="2276226"/>
              <a:ext cx="1510832" cy="1455679"/>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dirty="0"/>
                <a:t>CSS</a:t>
              </a:r>
              <a:endParaRPr lang="fr-FR" dirty="0"/>
            </a:p>
          </p:txBody>
        </p:sp>
        <p:sp>
          <p:nvSpPr>
            <p:cNvPr id="72" name="Ellipse 71">
              <a:extLst>
                <a:ext uri="{FF2B5EF4-FFF2-40B4-BE49-F238E27FC236}">
                  <a16:creationId xmlns:a16="http://schemas.microsoft.com/office/drawing/2014/main" id="{EDFCC423-C15D-DF8B-6E0C-05939F29C540}"/>
                </a:ext>
              </a:extLst>
            </p:cNvPr>
            <p:cNvSpPr/>
            <p:nvPr/>
          </p:nvSpPr>
          <p:spPr>
            <a:xfrm>
              <a:off x="3290789" y="992021"/>
              <a:ext cx="1995611" cy="192399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a:t>HTML</a:t>
              </a:r>
              <a:endParaRPr lang="fr-FR" dirty="0"/>
            </a:p>
          </p:txBody>
        </p:sp>
        <p:sp>
          <p:nvSpPr>
            <p:cNvPr id="73" name="Ellipse 72">
              <a:extLst>
                <a:ext uri="{FF2B5EF4-FFF2-40B4-BE49-F238E27FC236}">
                  <a16:creationId xmlns:a16="http://schemas.microsoft.com/office/drawing/2014/main" id="{9AB1762A-633B-5612-8419-0283007D56A6}"/>
                </a:ext>
              </a:extLst>
            </p:cNvPr>
            <p:cNvSpPr/>
            <p:nvPr/>
          </p:nvSpPr>
          <p:spPr>
            <a:xfrm>
              <a:off x="1424251" y="4350504"/>
              <a:ext cx="1170709" cy="1103902"/>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LINUX</a:t>
              </a:r>
              <a:endParaRPr lang="fr-FR" dirty="0">
                <a:solidFill>
                  <a:schemeClr val="tx1"/>
                </a:solidFill>
              </a:endParaRPr>
            </a:p>
          </p:txBody>
        </p:sp>
        <p:sp>
          <p:nvSpPr>
            <p:cNvPr id="74" name="Ellipse 73">
              <a:extLst>
                <a:ext uri="{FF2B5EF4-FFF2-40B4-BE49-F238E27FC236}">
                  <a16:creationId xmlns:a16="http://schemas.microsoft.com/office/drawing/2014/main" id="{82100D99-9316-D054-C0DB-37C91FC36D41}"/>
                </a:ext>
              </a:extLst>
            </p:cNvPr>
            <p:cNvSpPr/>
            <p:nvPr/>
          </p:nvSpPr>
          <p:spPr>
            <a:xfrm>
              <a:off x="4425330" y="3766139"/>
              <a:ext cx="1889477" cy="1776853"/>
            </a:xfrm>
            <a:prstGeom prst="ellipse">
              <a:avLst/>
            </a:prstGeom>
            <a:solidFill>
              <a:srgbClr val="58C350"/>
            </a:solidFill>
            <a:ln>
              <a:solidFill>
                <a:srgbClr val="58C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dirty="0"/>
                <a:t>SQL</a:t>
              </a:r>
              <a:endParaRPr lang="fr-FR" dirty="0"/>
            </a:p>
          </p:txBody>
        </p:sp>
        <p:sp>
          <p:nvSpPr>
            <p:cNvPr id="77" name="Ellipse 76">
              <a:extLst>
                <a:ext uri="{FF2B5EF4-FFF2-40B4-BE49-F238E27FC236}">
                  <a16:creationId xmlns:a16="http://schemas.microsoft.com/office/drawing/2014/main" id="{B527DEAE-2E79-C638-3FD6-1EACDBC4C68D}"/>
                </a:ext>
              </a:extLst>
            </p:cNvPr>
            <p:cNvSpPr/>
            <p:nvPr/>
          </p:nvSpPr>
          <p:spPr>
            <a:xfrm>
              <a:off x="1204579" y="3731905"/>
              <a:ext cx="922223" cy="766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Java-Script</a:t>
              </a:r>
              <a:endParaRPr lang="fr-FR" sz="1600" dirty="0"/>
            </a:p>
          </p:txBody>
        </p:sp>
        <p:sp>
          <p:nvSpPr>
            <p:cNvPr id="17" name="Ellipse 16">
              <a:extLst>
                <a:ext uri="{FF2B5EF4-FFF2-40B4-BE49-F238E27FC236}">
                  <a16:creationId xmlns:a16="http://schemas.microsoft.com/office/drawing/2014/main" id="{CE00AA13-3A25-A134-A247-F501E48B611F}"/>
                </a:ext>
              </a:extLst>
            </p:cNvPr>
            <p:cNvSpPr/>
            <p:nvPr/>
          </p:nvSpPr>
          <p:spPr>
            <a:xfrm>
              <a:off x="3270043" y="2230353"/>
              <a:ext cx="922223" cy="76617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PHP</a:t>
              </a:r>
              <a:endParaRPr lang="fr-FR" sz="1600" dirty="0"/>
            </a:p>
          </p:txBody>
        </p:sp>
      </p:grpSp>
      <p:cxnSp>
        <p:nvCxnSpPr>
          <p:cNvPr id="5" name="Connecteur droit 4">
            <a:extLst>
              <a:ext uri="{FF2B5EF4-FFF2-40B4-BE49-F238E27FC236}">
                <a16:creationId xmlns:a16="http://schemas.microsoft.com/office/drawing/2014/main" id="{EACAB0D3-5106-4AA2-FA06-500CE5360F87}"/>
              </a:ext>
            </a:extLst>
          </p:cNvPr>
          <p:cNvCxnSpPr>
            <a:cxnSpLocks/>
          </p:cNvCxnSpPr>
          <p:nvPr/>
        </p:nvCxnSpPr>
        <p:spPr>
          <a:xfrm>
            <a:off x="355942" y="5490916"/>
            <a:ext cx="614422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7" name="Rectangle 6">
            <a:extLst>
              <a:ext uri="{FF2B5EF4-FFF2-40B4-BE49-F238E27FC236}">
                <a16:creationId xmlns:a16="http://schemas.microsoft.com/office/drawing/2014/main" id="{AE77F60E-0F55-A3A4-64C5-33498F8BB059}"/>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Rectangle 7">
            <a:extLst>
              <a:ext uri="{FF2B5EF4-FFF2-40B4-BE49-F238E27FC236}">
                <a16:creationId xmlns:a16="http://schemas.microsoft.com/office/drawing/2014/main" id="{C40F4078-B8EA-F188-20FE-0312B3730F4F}"/>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8" name="Rectangle 17">
            <a:extLst>
              <a:ext uri="{FF2B5EF4-FFF2-40B4-BE49-F238E27FC236}">
                <a16:creationId xmlns:a16="http://schemas.microsoft.com/office/drawing/2014/main" id="{013C02B2-C8F4-7A48-9772-FA734864C85B}"/>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9D9D1FFE-E801-D62E-AD29-C55FA428C139}"/>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Picture 4">
            <a:extLst>
              <a:ext uri="{FF2B5EF4-FFF2-40B4-BE49-F238E27FC236}">
                <a16:creationId xmlns:a16="http://schemas.microsoft.com/office/drawing/2014/main" id="{375D6BAF-4A08-6EA5-9100-13061294F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FE05E3D2-1D7D-2210-490E-5FFCA7BD24B2}"/>
              </a:ext>
            </a:extLst>
          </p:cNvPr>
          <p:cNvSpPr txBox="1"/>
          <p:nvPr/>
        </p:nvSpPr>
        <p:spPr>
          <a:xfrm>
            <a:off x="2405670" y="9573960"/>
            <a:ext cx="2046658" cy="369332"/>
          </a:xfrm>
          <a:prstGeom prst="rect">
            <a:avLst/>
          </a:prstGeom>
          <a:noFill/>
        </p:spPr>
        <p:txBody>
          <a:bodyPr wrap="square" rtlCol="0">
            <a:spAutoFit/>
          </a:bodyPr>
          <a:lstStyle/>
          <a:p>
            <a:pPr algn="ctr"/>
            <a:r>
              <a:rPr lang="fr-FR" dirty="0"/>
              <a:t>7/11</a:t>
            </a:r>
          </a:p>
        </p:txBody>
      </p:sp>
    </p:spTree>
    <p:extLst>
      <p:ext uri="{BB962C8B-B14F-4D97-AF65-F5344CB8AC3E}">
        <p14:creationId xmlns:p14="http://schemas.microsoft.com/office/powerpoint/2010/main" val="278162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ZoneTexte 38">
            <a:extLst>
              <a:ext uri="{FF2B5EF4-FFF2-40B4-BE49-F238E27FC236}">
                <a16:creationId xmlns:a16="http://schemas.microsoft.com/office/drawing/2014/main" id="{197E3C73-B8CE-312E-44B1-21B523D67C8B}"/>
              </a:ext>
            </a:extLst>
          </p:cNvPr>
          <p:cNvSpPr txBox="1"/>
          <p:nvPr/>
        </p:nvSpPr>
        <p:spPr>
          <a:xfrm>
            <a:off x="355941" y="1251930"/>
            <a:ext cx="2233835" cy="461665"/>
          </a:xfrm>
          <a:prstGeom prst="rect">
            <a:avLst/>
          </a:prstGeom>
          <a:noFill/>
        </p:spPr>
        <p:txBody>
          <a:bodyPr wrap="square" rtlCol="0">
            <a:spAutoFit/>
          </a:bodyPr>
          <a:lstStyle/>
          <a:p>
            <a:r>
              <a:rPr lang="fr-FR" sz="2400" b="1" u="sng" dirty="0">
                <a:effectLst>
                  <a:outerShdw blurRad="38100" dist="38100" dir="2700000" algn="tl">
                    <a:srgbClr val="000000">
                      <a:alpha val="43137"/>
                    </a:srgbClr>
                  </a:outerShdw>
                </a:effectLst>
                <a:latin typeface="Bookman Old Style" panose="02050604050505020204" pitchFamily="18" charset="0"/>
              </a:rPr>
              <a:t>Soft </a:t>
            </a:r>
            <a:r>
              <a:rPr lang="fr-FR" sz="2400" b="1" u="sng" dirty="0" err="1">
                <a:effectLst>
                  <a:outerShdw blurRad="38100" dist="38100" dir="2700000" algn="tl">
                    <a:srgbClr val="000000">
                      <a:alpha val="43137"/>
                    </a:srgbClr>
                  </a:outerShdw>
                </a:effectLst>
                <a:latin typeface="Bookman Old Style" panose="02050604050505020204" pitchFamily="18" charset="0"/>
              </a:rPr>
              <a:t>Skills</a:t>
            </a:r>
            <a:r>
              <a:rPr lang="fr-FR" sz="2400" b="1" u="sng" dirty="0">
                <a:effectLst>
                  <a:outerShdw blurRad="38100" dist="38100" dir="2700000" algn="tl">
                    <a:srgbClr val="000000">
                      <a:alpha val="43137"/>
                    </a:srgbClr>
                  </a:outerShdw>
                </a:effectLst>
                <a:latin typeface="Bookman Old Style" panose="02050604050505020204" pitchFamily="18" charset="0"/>
              </a:rPr>
              <a:t> :</a:t>
            </a:r>
          </a:p>
        </p:txBody>
      </p:sp>
      <p:sp>
        <p:nvSpPr>
          <p:cNvPr id="2" name="ZoneTexte 1">
            <a:extLst>
              <a:ext uri="{FF2B5EF4-FFF2-40B4-BE49-F238E27FC236}">
                <a16:creationId xmlns:a16="http://schemas.microsoft.com/office/drawing/2014/main" id="{9E9E167C-BB89-6B8B-1B2F-EF98EE15C3A9}"/>
              </a:ext>
            </a:extLst>
          </p:cNvPr>
          <p:cNvSpPr txBox="1"/>
          <p:nvPr/>
        </p:nvSpPr>
        <p:spPr>
          <a:xfrm>
            <a:off x="342885" y="2010064"/>
            <a:ext cx="1680736" cy="338554"/>
          </a:xfrm>
          <a:prstGeom prst="rect">
            <a:avLst/>
          </a:prstGeom>
          <a:noFill/>
        </p:spPr>
        <p:txBody>
          <a:bodyPr wrap="square" rtlCol="0">
            <a:spAutoFit/>
          </a:bodyPr>
          <a:lstStyle/>
          <a:p>
            <a:r>
              <a:rPr lang="fr-FR" sz="1600" b="1" dirty="0">
                <a:latin typeface="Bahnschrift SemiBold Condensed" panose="020B0502040204020203" pitchFamily="34" charset="0"/>
              </a:rPr>
              <a:t>Curieux</a:t>
            </a:r>
            <a:endParaRPr lang="fr-FR" b="1" dirty="0">
              <a:latin typeface="Bahnschrift SemiBold Condensed" panose="020B0502040204020203" pitchFamily="34" charset="0"/>
            </a:endParaRPr>
          </a:p>
        </p:txBody>
      </p:sp>
      <p:sp>
        <p:nvSpPr>
          <p:cNvPr id="16" name="ZoneTexte 15">
            <a:extLst>
              <a:ext uri="{FF2B5EF4-FFF2-40B4-BE49-F238E27FC236}">
                <a16:creationId xmlns:a16="http://schemas.microsoft.com/office/drawing/2014/main" id="{02A81BBD-7A71-BD94-CE49-DAB95B0C50E8}"/>
              </a:ext>
            </a:extLst>
          </p:cNvPr>
          <p:cNvSpPr txBox="1"/>
          <p:nvPr/>
        </p:nvSpPr>
        <p:spPr>
          <a:xfrm>
            <a:off x="340565" y="2462787"/>
            <a:ext cx="1680736" cy="338554"/>
          </a:xfrm>
          <a:prstGeom prst="rect">
            <a:avLst/>
          </a:prstGeom>
          <a:noFill/>
        </p:spPr>
        <p:txBody>
          <a:bodyPr wrap="square" rtlCol="0">
            <a:spAutoFit/>
          </a:bodyPr>
          <a:lstStyle/>
          <a:p>
            <a:r>
              <a:rPr lang="fr-FR" sz="1600" b="1" dirty="0">
                <a:latin typeface="Bahnschrift SemiBold Condensed" panose="020B0502040204020203" pitchFamily="34" charset="0"/>
              </a:rPr>
              <a:t>Patience</a:t>
            </a:r>
          </a:p>
        </p:txBody>
      </p:sp>
      <p:sp>
        <p:nvSpPr>
          <p:cNvPr id="17" name="ZoneTexte 16">
            <a:extLst>
              <a:ext uri="{FF2B5EF4-FFF2-40B4-BE49-F238E27FC236}">
                <a16:creationId xmlns:a16="http://schemas.microsoft.com/office/drawing/2014/main" id="{7F4A43E2-6BA4-FE32-267E-90B7DEB2CF62}"/>
              </a:ext>
            </a:extLst>
          </p:cNvPr>
          <p:cNvSpPr txBox="1"/>
          <p:nvPr/>
        </p:nvSpPr>
        <p:spPr>
          <a:xfrm>
            <a:off x="230872" y="3415323"/>
            <a:ext cx="1680736" cy="338554"/>
          </a:xfrm>
          <a:prstGeom prst="rect">
            <a:avLst/>
          </a:prstGeom>
          <a:noFill/>
        </p:spPr>
        <p:txBody>
          <a:bodyPr wrap="square" rtlCol="0">
            <a:spAutoFit/>
          </a:bodyPr>
          <a:lstStyle/>
          <a:p>
            <a:r>
              <a:rPr lang="fr-FR" sz="1600" b="1" dirty="0">
                <a:latin typeface="Bahnschrift SemiBold Condensed" panose="020B0502040204020203" pitchFamily="34" charset="0"/>
              </a:rPr>
              <a:t>Perfectionnisme</a:t>
            </a:r>
          </a:p>
        </p:txBody>
      </p:sp>
      <p:sp>
        <p:nvSpPr>
          <p:cNvPr id="23" name="ZoneTexte 22">
            <a:extLst>
              <a:ext uri="{FF2B5EF4-FFF2-40B4-BE49-F238E27FC236}">
                <a16:creationId xmlns:a16="http://schemas.microsoft.com/office/drawing/2014/main" id="{6994588A-ED88-8059-749A-378FB4CF093C}"/>
              </a:ext>
            </a:extLst>
          </p:cNvPr>
          <p:cNvSpPr txBox="1"/>
          <p:nvPr/>
        </p:nvSpPr>
        <p:spPr>
          <a:xfrm>
            <a:off x="3283623" y="2896535"/>
            <a:ext cx="2231517" cy="338554"/>
          </a:xfrm>
          <a:prstGeom prst="rect">
            <a:avLst/>
          </a:prstGeom>
          <a:noFill/>
        </p:spPr>
        <p:txBody>
          <a:bodyPr wrap="square" rtlCol="0">
            <a:spAutoFit/>
          </a:bodyPr>
          <a:lstStyle/>
          <a:p>
            <a:r>
              <a:rPr lang="fr-FR" sz="1600" b="1" dirty="0">
                <a:latin typeface="Bahnschrift SemiBold Condensed" panose="020B0502040204020203" pitchFamily="34" charset="0"/>
              </a:rPr>
              <a:t>À l’écoute des autres</a:t>
            </a:r>
          </a:p>
        </p:txBody>
      </p:sp>
      <p:sp>
        <p:nvSpPr>
          <p:cNvPr id="76" name="ZoneTexte 75">
            <a:extLst>
              <a:ext uri="{FF2B5EF4-FFF2-40B4-BE49-F238E27FC236}">
                <a16:creationId xmlns:a16="http://schemas.microsoft.com/office/drawing/2014/main" id="{6442FB97-C96F-094B-233F-E188C9577139}"/>
              </a:ext>
            </a:extLst>
          </p:cNvPr>
          <p:cNvSpPr txBox="1"/>
          <p:nvPr/>
        </p:nvSpPr>
        <p:spPr>
          <a:xfrm>
            <a:off x="3567432" y="2041705"/>
            <a:ext cx="1680736" cy="338554"/>
          </a:xfrm>
          <a:prstGeom prst="rect">
            <a:avLst/>
          </a:prstGeom>
          <a:noFill/>
        </p:spPr>
        <p:txBody>
          <a:bodyPr wrap="square" rtlCol="0">
            <a:spAutoFit/>
          </a:bodyPr>
          <a:lstStyle/>
          <a:p>
            <a:r>
              <a:rPr lang="fr-FR" sz="1600" b="1" dirty="0">
                <a:latin typeface="Bahnschrift SemiBold Condensed" panose="020B0502040204020203" pitchFamily="34" charset="0"/>
              </a:rPr>
              <a:t>Travail d’équipe</a:t>
            </a:r>
          </a:p>
        </p:txBody>
      </p:sp>
      <p:sp>
        <p:nvSpPr>
          <p:cNvPr id="77" name="ZoneTexte 76">
            <a:extLst>
              <a:ext uri="{FF2B5EF4-FFF2-40B4-BE49-F238E27FC236}">
                <a16:creationId xmlns:a16="http://schemas.microsoft.com/office/drawing/2014/main" id="{48C87E51-A1EF-4DC5-9B8D-EBFC3D309CEB}"/>
              </a:ext>
            </a:extLst>
          </p:cNvPr>
          <p:cNvSpPr txBox="1"/>
          <p:nvPr/>
        </p:nvSpPr>
        <p:spPr>
          <a:xfrm>
            <a:off x="329073" y="2920672"/>
            <a:ext cx="1680736" cy="338554"/>
          </a:xfrm>
          <a:prstGeom prst="rect">
            <a:avLst/>
          </a:prstGeom>
          <a:noFill/>
        </p:spPr>
        <p:txBody>
          <a:bodyPr wrap="square" rtlCol="0">
            <a:spAutoFit/>
          </a:bodyPr>
          <a:lstStyle/>
          <a:p>
            <a:r>
              <a:rPr lang="fr-FR" sz="1600" b="1" dirty="0">
                <a:latin typeface="Bahnschrift SemiBold Condensed" panose="020B0502040204020203" pitchFamily="34" charset="0"/>
              </a:rPr>
              <a:t>Autonomie</a:t>
            </a:r>
            <a:endParaRPr lang="fr-FR" b="1" dirty="0">
              <a:latin typeface="Bahnschrift SemiBold Condensed" panose="020B0502040204020203" pitchFamily="34" charset="0"/>
            </a:endParaRPr>
          </a:p>
        </p:txBody>
      </p:sp>
      <p:sp>
        <p:nvSpPr>
          <p:cNvPr id="78" name="ZoneTexte 77">
            <a:extLst>
              <a:ext uri="{FF2B5EF4-FFF2-40B4-BE49-F238E27FC236}">
                <a16:creationId xmlns:a16="http://schemas.microsoft.com/office/drawing/2014/main" id="{3B8E9365-DB30-F11C-2417-9FE896185978}"/>
              </a:ext>
            </a:extLst>
          </p:cNvPr>
          <p:cNvSpPr txBox="1"/>
          <p:nvPr/>
        </p:nvSpPr>
        <p:spPr>
          <a:xfrm>
            <a:off x="3570625" y="2461486"/>
            <a:ext cx="1711295" cy="338554"/>
          </a:xfrm>
          <a:prstGeom prst="rect">
            <a:avLst/>
          </a:prstGeom>
          <a:noFill/>
        </p:spPr>
        <p:txBody>
          <a:bodyPr wrap="square" rtlCol="0">
            <a:spAutoFit/>
          </a:bodyPr>
          <a:lstStyle/>
          <a:p>
            <a:r>
              <a:rPr lang="fr-FR" sz="1600" b="1" dirty="0">
                <a:latin typeface="Bahnschrift SemiBold Condensed" panose="020B0502040204020203" pitchFamily="34" charset="0"/>
              </a:rPr>
              <a:t>Communication</a:t>
            </a:r>
          </a:p>
        </p:txBody>
      </p:sp>
      <p:sp>
        <p:nvSpPr>
          <p:cNvPr id="79" name="ZoneTexte 78">
            <a:extLst>
              <a:ext uri="{FF2B5EF4-FFF2-40B4-BE49-F238E27FC236}">
                <a16:creationId xmlns:a16="http://schemas.microsoft.com/office/drawing/2014/main" id="{643CC214-6571-74E7-F14C-C83037BDE1F4}"/>
              </a:ext>
            </a:extLst>
          </p:cNvPr>
          <p:cNvSpPr txBox="1"/>
          <p:nvPr/>
        </p:nvSpPr>
        <p:spPr>
          <a:xfrm>
            <a:off x="3366056" y="3406615"/>
            <a:ext cx="1982221" cy="338554"/>
          </a:xfrm>
          <a:prstGeom prst="rect">
            <a:avLst/>
          </a:prstGeom>
          <a:noFill/>
        </p:spPr>
        <p:txBody>
          <a:bodyPr wrap="square" rtlCol="0">
            <a:spAutoFit/>
          </a:bodyPr>
          <a:lstStyle/>
          <a:p>
            <a:r>
              <a:rPr lang="fr-FR" sz="1600" b="1" dirty="0">
                <a:latin typeface="Bahnschrift SemiBold Condensed" panose="020B0502040204020203" pitchFamily="34" charset="0"/>
              </a:rPr>
              <a:t>Gérer son planning</a:t>
            </a:r>
          </a:p>
        </p:txBody>
      </p:sp>
      <p:sp>
        <p:nvSpPr>
          <p:cNvPr id="7" name="ZoneTexte 6">
            <a:extLst>
              <a:ext uri="{FF2B5EF4-FFF2-40B4-BE49-F238E27FC236}">
                <a16:creationId xmlns:a16="http://schemas.microsoft.com/office/drawing/2014/main" id="{2F7C495D-EACD-D01F-BD6E-C5DCB3D8F4FF}"/>
              </a:ext>
            </a:extLst>
          </p:cNvPr>
          <p:cNvSpPr txBox="1"/>
          <p:nvPr/>
        </p:nvSpPr>
        <p:spPr>
          <a:xfrm>
            <a:off x="435714" y="4258735"/>
            <a:ext cx="5986563" cy="4832092"/>
          </a:xfrm>
          <a:prstGeom prst="rect">
            <a:avLst/>
          </a:prstGeom>
          <a:noFill/>
        </p:spPr>
        <p:txBody>
          <a:bodyPr wrap="square" rtlCol="0">
            <a:spAutoFit/>
          </a:bodyPr>
          <a:lstStyle/>
          <a:p>
            <a:pPr algn="just"/>
            <a:r>
              <a:rPr lang="fr-FR" sz="1400" dirty="0">
                <a:latin typeface="Bookman Old Style" panose="02050604050505020204" pitchFamily="18" charset="0"/>
              </a:rPr>
              <a:t>De nature, j’aime </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apprendre mais également programmer de nouvelles méthodes de programmation.</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La patience et le perfectionnisme sont des traits qui me suivent depuis ma naissance et il se trouve qu’ils me sont très utiles pour programmer sans rencontrer de problème majeur de manière générale. </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Je suis toujours à l’écoute des autres pour en apprendre plus sur eux mais aussi pour mieux m’insérer/m’intégrer dans le groupe. </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J’aime travailler en équipe pour répartir les travaux laborieux en de multiple tâches facile à programmer. Cependant le travail en autonomie ne me fait pas peur puisqu’un développeur qui n’est pas autonome ne peut pas être qualifié de développeur selon moi. </a:t>
            </a:r>
          </a:p>
          <a:p>
            <a:pPr algn="just"/>
            <a:endParaRPr lang="fr-FR" sz="1400" dirty="0">
              <a:effectLst/>
              <a:latin typeface="Bookman Old Style" panose="02050604050505020204" pitchFamily="18" charset="0"/>
              <a:ea typeface="Century Gothic" panose="020B0502020202020204" pitchFamily="34" charset="0"/>
              <a:cs typeface="Times New Roman" panose="02020603050405020304" pitchFamily="18" charset="0"/>
            </a:endParaRPr>
          </a:p>
          <a:p>
            <a:pPr algn="just"/>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Je communique également souvent avec mon équipe ou partenaire de mes tâches finis et en cours à chaud pour qu’il puisse suivre mon avancée dans le projet et </a:t>
            </a:r>
            <a:r>
              <a:rPr lang="fr-FR" sz="1400" dirty="0">
                <a:latin typeface="Bookman Old Style" panose="02050604050505020204" pitchFamily="18" charset="0"/>
                <a:ea typeface="Century Gothic" panose="020B0502020202020204" pitchFamily="34" charset="0"/>
                <a:cs typeface="Times New Roman" panose="02020603050405020304" pitchFamily="18" charset="0"/>
              </a:rPr>
              <a:t>une fois que toutes mes tâches sont finis</a:t>
            </a:r>
            <a:r>
              <a:rPr lang="fr-FR" sz="1400" dirty="0">
                <a:effectLst/>
                <a:latin typeface="Bookman Old Style" panose="02050604050505020204" pitchFamily="18" charset="0"/>
                <a:ea typeface="Century Gothic" panose="020B0502020202020204" pitchFamily="34" charset="0"/>
                <a:cs typeface="Times New Roman" panose="02020603050405020304" pitchFamily="18" charset="0"/>
              </a:rPr>
              <a:t>, je fais toujours en sorte de savoir ce que je dois faire ensuite pour avancer à un rythme régulier.</a:t>
            </a:r>
          </a:p>
          <a:p>
            <a:pPr algn="just"/>
            <a:endParaRPr lang="fr-FR" sz="1400" dirty="0">
              <a:latin typeface="Bookman Old Style" panose="02050604050505020204" pitchFamily="18" charset="0"/>
            </a:endParaRPr>
          </a:p>
        </p:txBody>
      </p:sp>
      <p:sp>
        <p:nvSpPr>
          <p:cNvPr id="128" name="Flèche : chevron 127">
            <a:extLst>
              <a:ext uri="{FF2B5EF4-FFF2-40B4-BE49-F238E27FC236}">
                <a16:creationId xmlns:a16="http://schemas.microsoft.com/office/drawing/2014/main" id="{CF61D2B4-B2EA-FF80-282C-627C960D17BD}"/>
              </a:ext>
            </a:extLst>
          </p:cNvPr>
          <p:cNvSpPr/>
          <p:nvPr/>
        </p:nvSpPr>
        <p:spPr>
          <a:xfrm>
            <a:off x="4912598" y="2527511"/>
            <a:ext cx="337530" cy="218324"/>
          </a:xfrm>
          <a:prstGeom prst="chevro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9" name="Flèche : chevron 128">
            <a:extLst>
              <a:ext uri="{FF2B5EF4-FFF2-40B4-BE49-F238E27FC236}">
                <a16:creationId xmlns:a16="http://schemas.microsoft.com/office/drawing/2014/main" id="{27FB56C2-8610-03AC-C47B-F0A06445A59E}"/>
              </a:ext>
            </a:extLst>
          </p:cNvPr>
          <p:cNvSpPr/>
          <p:nvPr/>
        </p:nvSpPr>
        <p:spPr>
          <a:xfrm>
            <a:off x="5187226" y="2527511"/>
            <a:ext cx="337530" cy="218324"/>
          </a:xfrm>
          <a:prstGeom prst="chevron">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0" name="Flèche : chevron 129">
            <a:extLst>
              <a:ext uri="{FF2B5EF4-FFF2-40B4-BE49-F238E27FC236}">
                <a16:creationId xmlns:a16="http://schemas.microsoft.com/office/drawing/2014/main" id="{0961A43F-3AD8-1522-05A5-24AF0940E50F}"/>
              </a:ext>
            </a:extLst>
          </p:cNvPr>
          <p:cNvSpPr/>
          <p:nvPr/>
        </p:nvSpPr>
        <p:spPr>
          <a:xfrm>
            <a:off x="5461854" y="2527511"/>
            <a:ext cx="337530" cy="218324"/>
          </a:xfrm>
          <a:prstGeom prst="chevr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1" name="Flèche : chevron 130">
            <a:extLst>
              <a:ext uri="{FF2B5EF4-FFF2-40B4-BE49-F238E27FC236}">
                <a16:creationId xmlns:a16="http://schemas.microsoft.com/office/drawing/2014/main" id="{F053F574-E3CD-6305-469E-18118903914D}"/>
              </a:ext>
            </a:extLst>
          </p:cNvPr>
          <p:cNvSpPr/>
          <p:nvPr/>
        </p:nvSpPr>
        <p:spPr>
          <a:xfrm>
            <a:off x="5734947" y="2527511"/>
            <a:ext cx="337530" cy="218324"/>
          </a:xfrm>
          <a:prstGeom prst="chevr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3" name="Flèche : chevron 132">
            <a:extLst>
              <a:ext uri="{FF2B5EF4-FFF2-40B4-BE49-F238E27FC236}">
                <a16:creationId xmlns:a16="http://schemas.microsoft.com/office/drawing/2014/main" id="{F2A73D80-8F23-6D49-FCAE-0BC846A807AB}"/>
              </a:ext>
            </a:extLst>
          </p:cNvPr>
          <p:cNvSpPr/>
          <p:nvPr/>
        </p:nvSpPr>
        <p:spPr>
          <a:xfrm>
            <a:off x="4912598" y="2105779"/>
            <a:ext cx="337530" cy="218324"/>
          </a:xfrm>
          <a:prstGeom prst="chevro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4" name="Flèche : chevron 133">
            <a:extLst>
              <a:ext uri="{FF2B5EF4-FFF2-40B4-BE49-F238E27FC236}">
                <a16:creationId xmlns:a16="http://schemas.microsoft.com/office/drawing/2014/main" id="{1C6FFAF4-6AF7-3138-70D5-03150AB1642B}"/>
              </a:ext>
            </a:extLst>
          </p:cNvPr>
          <p:cNvSpPr/>
          <p:nvPr/>
        </p:nvSpPr>
        <p:spPr>
          <a:xfrm>
            <a:off x="5187226" y="2105779"/>
            <a:ext cx="337530" cy="218324"/>
          </a:xfrm>
          <a:prstGeom prst="chevron">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5" name="Flèche : chevron 134">
            <a:extLst>
              <a:ext uri="{FF2B5EF4-FFF2-40B4-BE49-F238E27FC236}">
                <a16:creationId xmlns:a16="http://schemas.microsoft.com/office/drawing/2014/main" id="{8DACA4C1-C3A5-02AC-8638-C42FDDD289F6}"/>
              </a:ext>
            </a:extLst>
          </p:cNvPr>
          <p:cNvSpPr/>
          <p:nvPr/>
        </p:nvSpPr>
        <p:spPr>
          <a:xfrm>
            <a:off x="5461854" y="2105779"/>
            <a:ext cx="337530" cy="218324"/>
          </a:xfrm>
          <a:prstGeom prst="chevr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6" name="Flèche : chevron 135">
            <a:extLst>
              <a:ext uri="{FF2B5EF4-FFF2-40B4-BE49-F238E27FC236}">
                <a16:creationId xmlns:a16="http://schemas.microsoft.com/office/drawing/2014/main" id="{A1C53E86-825A-7AC8-544B-7A7E57440E7A}"/>
              </a:ext>
            </a:extLst>
          </p:cNvPr>
          <p:cNvSpPr/>
          <p:nvPr/>
        </p:nvSpPr>
        <p:spPr>
          <a:xfrm>
            <a:off x="5734947" y="2105779"/>
            <a:ext cx="337530" cy="218324"/>
          </a:xfrm>
          <a:prstGeom prst="chevr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8" name="Flèche : chevron 137">
            <a:extLst>
              <a:ext uri="{FF2B5EF4-FFF2-40B4-BE49-F238E27FC236}">
                <a16:creationId xmlns:a16="http://schemas.microsoft.com/office/drawing/2014/main" id="{20DA531E-012A-3317-749C-210BE1F6E929}"/>
              </a:ext>
            </a:extLst>
          </p:cNvPr>
          <p:cNvSpPr/>
          <p:nvPr/>
        </p:nvSpPr>
        <p:spPr>
          <a:xfrm>
            <a:off x="4906462" y="2986823"/>
            <a:ext cx="337530" cy="218324"/>
          </a:xfrm>
          <a:prstGeom prst="chevro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9" name="Flèche : chevron 138">
            <a:extLst>
              <a:ext uri="{FF2B5EF4-FFF2-40B4-BE49-F238E27FC236}">
                <a16:creationId xmlns:a16="http://schemas.microsoft.com/office/drawing/2014/main" id="{AC6415A6-6366-CC61-C077-796649308147}"/>
              </a:ext>
            </a:extLst>
          </p:cNvPr>
          <p:cNvSpPr/>
          <p:nvPr/>
        </p:nvSpPr>
        <p:spPr>
          <a:xfrm>
            <a:off x="5181090" y="2986823"/>
            <a:ext cx="337530" cy="218324"/>
          </a:xfrm>
          <a:prstGeom prst="chevron">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0" name="Flèche : chevron 139">
            <a:extLst>
              <a:ext uri="{FF2B5EF4-FFF2-40B4-BE49-F238E27FC236}">
                <a16:creationId xmlns:a16="http://schemas.microsoft.com/office/drawing/2014/main" id="{CF9FC7C8-8C24-6733-C694-93E7F60FF05A}"/>
              </a:ext>
            </a:extLst>
          </p:cNvPr>
          <p:cNvSpPr/>
          <p:nvPr/>
        </p:nvSpPr>
        <p:spPr>
          <a:xfrm>
            <a:off x="5455718" y="2986823"/>
            <a:ext cx="337530" cy="218324"/>
          </a:xfrm>
          <a:prstGeom prst="chevr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1" name="Flèche : chevron 140">
            <a:extLst>
              <a:ext uri="{FF2B5EF4-FFF2-40B4-BE49-F238E27FC236}">
                <a16:creationId xmlns:a16="http://schemas.microsoft.com/office/drawing/2014/main" id="{16994234-978F-AE53-6ADC-07CE42E68130}"/>
              </a:ext>
            </a:extLst>
          </p:cNvPr>
          <p:cNvSpPr/>
          <p:nvPr/>
        </p:nvSpPr>
        <p:spPr>
          <a:xfrm>
            <a:off x="5728811" y="2986823"/>
            <a:ext cx="337530" cy="218324"/>
          </a:xfrm>
          <a:prstGeom prst="chevr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2" name="Flèche : chevron 141">
            <a:extLst>
              <a:ext uri="{FF2B5EF4-FFF2-40B4-BE49-F238E27FC236}">
                <a16:creationId xmlns:a16="http://schemas.microsoft.com/office/drawing/2014/main" id="{10718821-C7D5-91ED-FD39-6FD9A586CF5E}"/>
              </a:ext>
            </a:extLst>
          </p:cNvPr>
          <p:cNvSpPr/>
          <p:nvPr/>
        </p:nvSpPr>
        <p:spPr>
          <a:xfrm>
            <a:off x="6004974" y="2986823"/>
            <a:ext cx="337530" cy="218324"/>
          </a:xfrm>
          <a:prstGeom prst="chevr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3" name="Flèche : chevron 142">
            <a:extLst>
              <a:ext uri="{FF2B5EF4-FFF2-40B4-BE49-F238E27FC236}">
                <a16:creationId xmlns:a16="http://schemas.microsoft.com/office/drawing/2014/main" id="{DFA47B9E-C65F-E436-B87E-0D10D4DA8394}"/>
              </a:ext>
            </a:extLst>
          </p:cNvPr>
          <p:cNvSpPr/>
          <p:nvPr/>
        </p:nvSpPr>
        <p:spPr>
          <a:xfrm>
            <a:off x="4883442" y="3472080"/>
            <a:ext cx="337530" cy="218324"/>
          </a:xfrm>
          <a:prstGeom prst="chevro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4" name="Flèche : chevron 143">
            <a:extLst>
              <a:ext uri="{FF2B5EF4-FFF2-40B4-BE49-F238E27FC236}">
                <a16:creationId xmlns:a16="http://schemas.microsoft.com/office/drawing/2014/main" id="{AEF21AC6-BD4B-8D9B-06BC-258FBD954561}"/>
              </a:ext>
            </a:extLst>
          </p:cNvPr>
          <p:cNvSpPr/>
          <p:nvPr/>
        </p:nvSpPr>
        <p:spPr>
          <a:xfrm>
            <a:off x="5158070" y="3472080"/>
            <a:ext cx="337530" cy="218324"/>
          </a:xfrm>
          <a:prstGeom prst="chevron">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5" name="Flèche : chevron 144">
            <a:extLst>
              <a:ext uri="{FF2B5EF4-FFF2-40B4-BE49-F238E27FC236}">
                <a16:creationId xmlns:a16="http://schemas.microsoft.com/office/drawing/2014/main" id="{2C72D827-7597-E4A7-DE6E-FEC53196398F}"/>
              </a:ext>
            </a:extLst>
          </p:cNvPr>
          <p:cNvSpPr/>
          <p:nvPr/>
        </p:nvSpPr>
        <p:spPr>
          <a:xfrm>
            <a:off x="5432698" y="3472080"/>
            <a:ext cx="337530" cy="218324"/>
          </a:xfrm>
          <a:prstGeom prst="chevr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6" name="Flèche : chevron 145">
            <a:extLst>
              <a:ext uri="{FF2B5EF4-FFF2-40B4-BE49-F238E27FC236}">
                <a16:creationId xmlns:a16="http://schemas.microsoft.com/office/drawing/2014/main" id="{13D4C1CD-3C6C-87B2-E61F-269B5A332E90}"/>
              </a:ext>
            </a:extLst>
          </p:cNvPr>
          <p:cNvSpPr/>
          <p:nvPr/>
        </p:nvSpPr>
        <p:spPr>
          <a:xfrm>
            <a:off x="5705791" y="3472080"/>
            <a:ext cx="337530" cy="218324"/>
          </a:xfrm>
          <a:prstGeom prst="chevro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8" name="Flèche : chevron 167">
            <a:extLst>
              <a:ext uri="{FF2B5EF4-FFF2-40B4-BE49-F238E27FC236}">
                <a16:creationId xmlns:a16="http://schemas.microsoft.com/office/drawing/2014/main" id="{C99005A6-5A3E-6F8B-5F6F-163CDF48DB60}"/>
              </a:ext>
            </a:extLst>
          </p:cNvPr>
          <p:cNvSpPr/>
          <p:nvPr/>
        </p:nvSpPr>
        <p:spPr>
          <a:xfrm>
            <a:off x="1475929" y="2516839"/>
            <a:ext cx="337530" cy="218324"/>
          </a:xfrm>
          <a:prstGeom prst="chevro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9" name="Flèche : chevron 168">
            <a:extLst>
              <a:ext uri="{FF2B5EF4-FFF2-40B4-BE49-F238E27FC236}">
                <a16:creationId xmlns:a16="http://schemas.microsoft.com/office/drawing/2014/main" id="{5382B771-FDC0-4F3F-EF59-5B3914FB6C50}"/>
              </a:ext>
            </a:extLst>
          </p:cNvPr>
          <p:cNvSpPr/>
          <p:nvPr/>
        </p:nvSpPr>
        <p:spPr>
          <a:xfrm>
            <a:off x="1750557" y="2516839"/>
            <a:ext cx="337530" cy="218324"/>
          </a:xfrm>
          <a:prstGeom prst="chevron">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0" name="Flèche : chevron 169">
            <a:extLst>
              <a:ext uri="{FF2B5EF4-FFF2-40B4-BE49-F238E27FC236}">
                <a16:creationId xmlns:a16="http://schemas.microsoft.com/office/drawing/2014/main" id="{0CD5E43B-28F7-0D44-5593-714C168F7EF0}"/>
              </a:ext>
            </a:extLst>
          </p:cNvPr>
          <p:cNvSpPr/>
          <p:nvPr/>
        </p:nvSpPr>
        <p:spPr>
          <a:xfrm>
            <a:off x="2025185" y="2516839"/>
            <a:ext cx="337530" cy="218324"/>
          </a:xfrm>
          <a:prstGeom prst="chevr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1" name="Flèche : chevron 170">
            <a:extLst>
              <a:ext uri="{FF2B5EF4-FFF2-40B4-BE49-F238E27FC236}">
                <a16:creationId xmlns:a16="http://schemas.microsoft.com/office/drawing/2014/main" id="{ACD05E9D-EC54-5971-479E-48AB44B50BF3}"/>
              </a:ext>
            </a:extLst>
          </p:cNvPr>
          <p:cNvSpPr/>
          <p:nvPr/>
        </p:nvSpPr>
        <p:spPr>
          <a:xfrm>
            <a:off x="2298278" y="2516839"/>
            <a:ext cx="337530" cy="218324"/>
          </a:xfrm>
          <a:prstGeom prst="chevr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2" name="Flèche : chevron 171">
            <a:extLst>
              <a:ext uri="{FF2B5EF4-FFF2-40B4-BE49-F238E27FC236}">
                <a16:creationId xmlns:a16="http://schemas.microsoft.com/office/drawing/2014/main" id="{72FAA0E2-915D-B882-37EF-F080E4AE592C}"/>
              </a:ext>
            </a:extLst>
          </p:cNvPr>
          <p:cNvSpPr/>
          <p:nvPr/>
        </p:nvSpPr>
        <p:spPr>
          <a:xfrm>
            <a:off x="2574441" y="2516839"/>
            <a:ext cx="337530" cy="218324"/>
          </a:xfrm>
          <a:prstGeom prst="chevron">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3" name="Flèche : chevron 172">
            <a:extLst>
              <a:ext uri="{FF2B5EF4-FFF2-40B4-BE49-F238E27FC236}">
                <a16:creationId xmlns:a16="http://schemas.microsoft.com/office/drawing/2014/main" id="{CE441763-DDBA-B7B9-CDD9-A5F5FFA350C8}"/>
              </a:ext>
            </a:extLst>
          </p:cNvPr>
          <p:cNvSpPr/>
          <p:nvPr/>
        </p:nvSpPr>
        <p:spPr>
          <a:xfrm>
            <a:off x="1475929" y="2095107"/>
            <a:ext cx="337530" cy="218324"/>
          </a:xfrm>
          <a:prstGeom prst="chevro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4" name="Flèche : chevron 173">
            <a:extLst>
              <a:ext uri="{FF2B5EF4-FFF2-40B4-BE49-F238E27FC236}">
                <a16:creationId xmlns:a16="http://schemas.microsoft.com/office/drawing/2014/main" id="{22AFD6F4-1987-BB3A-AE98-A4888764C2F1}"/>
              </a:ext>
            </a:extLst>
          </p:cNvPr>
          <p:cNvSpPr/>
          <p:nvPr/>
        </p:nvSpPr>
        <p:spPr>
          <a:xfrm>
            <a:off x="1750557" y="2095107"/>
            <a:ext cx="337530" cy="218324"/>
          </a:xfrm>
          <a:prstGeom prst="chevron">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5" name="Flèche : chevron 174">
            <a:extLst>
              <a:ext uri="{FF2B5EF4-FFF2-40B4-BE49-F238E27FC236}">
                <a16:creationId xmlns:a16="http://schemas.microsoft.com/office/drawing/2014/main" id="{B8F56EE5-8549-28A9-CD0D-384F38846374}"/>
              </a:ext>
            </a:extLst>
          </p:cNvPr>
          <p:cNvSpPr/>
          <p:nvPr/>
        </p:nvSpPr>
        <p:spPr>
          <a:xfrm>
            <a:off x="2025185" y="2095107"/>
            <a:ext cx="337530" cy="218324"/>
          </a:xfrm>
          <a:prstGeom prst="chevr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8" name="Flèche : chevron 177">
            <a:extLst>
              <a:ext uri="{FF2B5EF4-FFF2-40B4-BE49-F238E27FC236}">
                <a16:creationId xmlns:a16="http://schemas.microsoft.com/office/drawing/2014/main" id="{7E0D8B0F-47E1-DB69-21FF-92F0992AB5F4}"/>
              </a:ext>
            </a:extLst>
          </p:cNvPr>
          <p:cNvSpPr/>
          <p:nvPr/>
        </p:nvSpPr>
        <p:spPr>
          <a:xfrm>
            <a:off x="1469793" y="2976151"/>
            <a:ext cx="337530" cy="218324"/>
          </a:xfrm>
          <a:prstGeom prst="chevro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9" name="Flèche : chevron 178">
            <a:extLst>
              <a:ext uri="{FF2B5EF4-FFF2-40B4-BE49-F238E27FC236}">
                <a16:creationId xmlns:a16="http://schemas.microsoft.com/office/drawing/2014/main" id="{515F6E0A-6D3D-AC9B-70CE-B808199E51F7}"/>
              </a:ext>
            </a:extLst>
          </p:cNvPr>
          <p:cNvSpPr/>
          <p:nvPr/>
        </p:nvSpPr>
        <p:spPr>
          <a:xfrm>
            <a:off x="1744421" y="2976151"/>
            <a:ext cx="337530" cy="218324"/>
          </a:xfrm>
          <a:prstGeom prst="chevron">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0" name="Flèche : chevron 179">
            <a:extLst>
              <a:ext uri="{FF2B5EF4-FFF2-40B4-BE49-F238E27FC236}">
                <a16:creationId xmlns:a16="http://schemas.microsoft.com/office/drawing/2014/main" id="{453C91E0-F63E-C442-E14F-212053C7E2FD}"/>
              </a:ext>
            </a:extLst>
          </p:cNvPr>
          <p:cNvSpPr/>
          <p:nvPr/>
        </p:nvSpPr>
        <p:spPr>
          <a:xfrm>
            <a:off x="2019049" y="2976151"/>
            <a:ext cx="337530" cy="218324"/>
          </a:xfrm>
          <a:prstGeom prst="chevr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1" name="Flèche : chevron 180">
            <a:extLst>
              <a:ext uri="{FF2B5EF4-FFF2-40B4-BE49-F238E27FC236}">
                <a16:creationId xmlns:a16="http://schemas.microsoft.com/office/drawing/2014/main" id="{4262A06E-6956-847F-11C8-A2369D1BC262}"/>
              </a:ext>
            </a:extLst>
          </p:cNvPr>
          <p:cNvSpPr/>
          <p:nvPr/>
        </p:nvSpPr>
        <p:spPr>
          <a:xfrm>
            <a:off x="2292142" y="2976151"/>
            <a:ext cx="337530" cy="218324"/>
          </a:xfrm>
          <a:prstGeom prst="chevr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2" name="Flèche : chevron 181">
            <a:extLst>
              <a:ext uri="{FF2B5EF4-FFF2-40B4-BE49-F238E27FC236}">
                <a16:creationId xmlns:a16="http://schemas.microsoft.com/office/drawing/2014/main" id="{6D05E429-FF4C-0D87-8E9F-8839840D06BC}"/>
              </a:ext>
            </a:extLst>
          </p:cNvPr>
          <p:cNvSpPr/>
          <p:nvPr/>
        </p:nvSpPr>
        <p:spPr>
          <a:xfrm>
            <a:off x="2568305" y="2976151"/>
            <a:ext cx="337530" cy="218324"/>
          </a:xfrm>
          <a:prstGeom prst="chevron">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3" name="Flèche : chevron 182">
            <a:extLst>
              <a:ext uri="{FF2B5EF4-FFF2-40B4-BE49-F238E27FC236}">
                <a16:creationId xmlns:a16="http://schemas.microsoft.com/office/drawing/2014/main" id="{FF7A842B-21CB-8946-A56A-3F5C5D3A3A88}"/>
              </a:ext>
            </a:extLst>
          </p:cNvPr>
          <p:cNvSpPr/>
          <p:nvPr/>
        </p:nvSpPr>
        <p:spPr>
          <a:xfrm>
            <a:off x="1446773" y="3461408"/>
            <a:ext cx="337530" cy="218324"/>
          </a:xfrm>
          <a:prstGeom prst="chevro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4" name="Flèche : chevron 183">
            <a:extLst>
              <a:ext uri="{FF2B5EF4-FFF2-40B4-BE49-F238E27FC236}">
                <a16:creationId xmlns:a16="http://schemas.microsoft.com/office/drawing/2014/main" id="{277B3155-7C4A-95A1-923B-67486D6443EC}"/>
              </a:ext>
            </a:extLst>
          </p:cNvPr>
          <p:cNvSpPr/>
          <p:nvPr/>
        </p:nvSpPr>
        <p:spPr>
          <a:xfrm>
            <a:off x="1721401" y="3461408"/>
            <a:ext cx="337530" cy="218324"/>
          </a:xfrm>
          <a:prstGeom prst="chevron">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5" name="Flèche : chevron 184">
            <a:extLst>
              <a:ext uri="{FF2B5EF4-FFF2-40B4-BE49-F238E27FC236}">
                <a16:creationId xmlns:a16="http://schemas.microsoft.com/office/drawing/2014/main" id="{4F9482CA-11CB-CD40-74B5-0D8AFA536294}"/>
              </a:ext>
            </a:extLst>
          </p:cNvPr>
          <p:cNvSpPr/>
          <p:nvPr/>
        </p:nvSpPr>
        <p:spPr>
          <a:xfrm>
            <a:off x="1996029" y="3461408"/>
            <a:ext cx="337530" cy="218324"/>
          </a:xfrm>
          <a:prstGeom prst="chevr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6" name="Flèche : chevron 185">
            <a:extLst>
              <a:ext uri="{FF2B5EF4-FFF2-40B4-BE49-F238E27FC236}">
                <a16:creationId xmlns:a16="http://schemas.microsoft.com/office/drawing/2014/main" id="{168615CF-9E90-E5F7-9605-97DFB82CA090}"/>
              </a:ext>
            </a:extLst>
          </p:cNvPr>
          <p:cNvSpPr/>
          <p:nvPr/>
        </p:nvSpPr>
        <p:spPr>
          <a:xfrm>
            <a:off x="2269122" y="3461408"/>
            <a:ext cx="337530" cy="218324"/>
          </a:xfrm>
          <a:prstGeom prst="chevr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cxnSp>
        <p:nvCxnSpPr>
          <p:cNvPr id="4" name="Connecteur droit 3">
            <a:extLst>
              <a:ext uri="{FF2B5EF4-FFF2-40B4-BE49-F238E27FC236}">
                <a16:creationId xmlns:a16="http://schemas.microsoft.com/office/drawing/2014/main" id="{5B351286-C543-59E3-5FFD-11C8947FC726}"/>
              </a:ext>
            </a:extLst>
          </p:cNvPr>
          <p:cNvCxnSpPr>
            <a:cxnSpLocks/>
          </p:cNvCxnSpPr>
          <p:nvPr/>
        </p:nvCxnSpPr>
        <p:spPr>
          <a:xfrm>
            <a:off x="591251" y="4081671"/>
            <a:ext cx="5660887" cy="0"/>
          </a:xfrm>
          <a:prstGeom prst="line">
            <a:avLst/>
          </a:prstGeom>
          <a:ln/>
        </p:spPr>
        <p:style>
          <a:lnRef idx="1">
            <a:schemeClr val="accent3"/>
          </a:lnRef>
          <a:fillRef idx="0">
            <a:schemeClr val="accent3"/>
          </a:fillRef>
          <a:effectRef idx="0">
            <a:schemeClr val="accent3"/>
          </a:effectRef>
          <a:fontRef idx="minor">
            <a:schemeClr val="tx1"/>
          </a:fontRef>
        </p:style>
      </p:cxnSp>
      <p:sp>
        <p:nvSpPr>
          <p:cNvPr id="5" name="Rectangle 4">
            <a:extLst>
              <a:ext uri="{FF2B5EF4-FFF2-40B4-BE49-F238E27FC236}">
                <a16:creationId xmlns:a16="http://schemas.microsoft.com/office/drawing/2014/main" id="{BEB1921E-168D-BC38-C4F7-201E1FBD0E06}"/>
              </a:ext>
            </a:extLst>
          </p:cNvPr>
          <p:cNvSpPr/>
          <p:nvPr/>
        </p:nvSpPr>
        <p:spPr>
          <a:xfrm>
            <a:off x="4452328"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8" name="Rectangle 7">
            <a:extLst>
              <a:ext uri="{FF2B5EF4-FFF2-40B4-BE49-F238E27FC236}">
                <a16:creationId xmlns:a16="http://schemas.microsoft.com/office/drawing/2014/main" id="{5F5F40C7-7BEA-ADA5-CEB8-0DD36314A61F}"/>
              </a:ext>
            </a:extLst>
          </p:cNvPr>
          <p:cNvSpPr/>
          <p:nvPr/>
        </p:nvSpPr>
        <p:spPr>
          <a:xfrm>
            <a:off x="5036208"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8" name="Rectangle 17">
            <a:extLst>
              <a:ext uri="{FF2B5EF4-FFF2-40B4-BE49-F238E27FC236}">
                <a16:creationId xmlns:a16="http://schemas.microsoft.com/office/drawing/2014/main" id="{FF999715-E2F9-762F-F6C1-1F7E13C49AC3}"/>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047CCC3E-0942-C6E6-1D70-46ECB2010AB3}"/>
              </a:ext>
            </a:extLst>
          </p:cNvPr>
          <p:cNvSpPr/>
          <p:nvPr/>
        </p:nvSpPr>
        <p:spPr>
          <a:xfrm>
            <a:off x="-2"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20" name="ZoneTexte 19">
            <a:extLst>
              <a:ext uri="{FF2B5EF4-FFF2-40B4-BE49-F238E27FC236}">
                <a16:creationId xmlns:a16="http://schemas.microsoft.com/office/drawing/2014/main" id="{9AD4E829-BC34-1243-99DA-FD8A811F3069}"/>
              </a:ext>
            </a:extLst>
          </p:cNvPr>
          <p:cNvSpPr txBox="1"/>
          <p:nvPr/>
        </p:nvSpPr>
        <p:spPr>
          <a:xfrm>
            <a:off x="1821787" y="134452"/>
            <a:ext cx="3214419" cy="707886"/>
          </a:xfrm>
          <a:prstGeom prst="rect">
            <a:avLst/>
          </a:prstGeom>
          <a:noFill/>
        </p:spPr>
        <p:txBody>
          <a:bodyPr wrap="square" rtlCol="0">
            <a:spAutoFit/>
          </a:bodyPr>
          <a:lstStyle/>
          <a:p>
            <a:pPr algn="ctr"/>
            <a:r>
              <a:rPr lang="fr-FR" sz="4000" dirty="0">
                <a:latin typeface="Britannic Bold" panose="020B0903060703020204" pitchFamily="34" charset="0"/>
              </a:rPr>
              <a:t>Compétences</a:t>
            </a:r>
          </a:p>
        </p:txBody>
      </p:sp>
      <p:sp>
        <p:nvSpPr>
          <p:cNvPr id="21" name="Rectangle 20">
            <a:extLst>
              <a:ext uri="{FF2B5EF4-FFF2-40B4-BE49-F238E27FC236}">
                <a16:creationId xmlns:a16="http://schemas.microsoft.com/office/drawing/2014/main" id="{49E3D06C-8ED8-DA0A-4482-8F1E7269978A}"/>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Rectangle 21">
            <a:extLst>
              <a:ext uri="{FF2B5EF4-FFF2-40B4-BE49-F238E27FC236}">
                <a16:creationId xmlns:a16="http://schemas.microsoft.com/office/drawing/2014/main" id="{E6F2804F-81B8-E9C3-3F95-7F4AB0C1B34F}"/>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Rectangle 23">
            <a:extLst>
              <a:ext uri="{FF2B5EF4-FFF2-40B4-BE49-F238E27FC236}">
                <a16:creationId xmlns:a16="http://schemas.microsoft.com/office/drawing/2014/main" id="{A9BBE7B2-3326-292B-E948-2FE38FEC754D}"/>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52DD9FAD-4096-06C0-9AC3-AA94EADD73BE}"/>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 descr="Institut universitaire de technologie — Wikipédia">
            <a:extLst>
              <a:ext uri="{FF2B5EF4-FFF2-40B4-BE49-F238E27FC236}">
                <a16:creationId xmlns:a16="http://schemas.microsoft.com/office/drawing/2014/main" id="{63A17286-6E0B-C253-22E0-1CE95E2A76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E8537DFE-CE90-E49D-BFDD-72522DCEB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7AA0FB03-24CC-4CC4-B951-73A47EAAFEE5}"/>
              </a:ext>
            </a:extLst>
          </p:cNvPr>
          <p:cNvSpPr txBox="1"/>
          <p:nvPr/>
        </p:nvSpPr>
        <p:spPr>
          <a:xfrm>
            <a:off x="2405670" y="9573960"/>
            <a:ext cx="2046658" cy="369332"/>
          </a:xfrm>
          <a:prstGeom prst="rect">
            <a:avLst/>
          </a:prstGeom>
          <a:noFill/>
        </p:spPr>
        <p:txBody>
          <a:bodyPr wrap="square" rtlCol="0">
            <a:spAutoFit/>
          </a:bodyPr>
          <a:lstStyle/>
          <a:p>
            <a:pPr algn="ctr"/>
            <a:r>
              <a:rPr lang="fr-FR" dirty="0"/>
              <a:t>8/11</a:t>
            </a:r>
          </a:p>
        </p:txBody>
      </p:sp>
    </p:spTree>
    <p:extLst>
      <p:ext uri="{BB962C8B-B14F-4D97-AF65-F5344CB8AC3E}">
        <p14:creationId xmlns:p14="http://schemas.microsoft.com/office/powerpoint/2010/main" val="300034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F601D0-913A-4CC3-AC2F-8983D2BCB03E}"/>
              </a:ext>
            </a:extLst>
          </p:cNvPr>
          <p:cNvSpPr/>
          <p:nvPr/>
        </p:nvSpPr>
        <p:spPr>
          <a:xfrm>
            <a:off x="4452330"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a:extLst>
              <a:ext uri="{FF2B5EF4-FFF2-40B4-BE49-F238E27FC236}">
                <a16:creationId xmlns:a16="http://schemas.microsoft.com/office/drawing/2014/main" id="{9E87E611-9760-C927-8C6F-DDF8CD544344}"/>
              </a:ext>
            </a:extLst>
          </p:cNvPr>
          <p:cNvSpPr/>
          <p:nvPr/>
        </p:nvSpPr>
        <p:spPr>
          <a:xfrm>
            <a:off x="503621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10" name="Rectangle 9">
            <a:extLst>
              <a:ext uri="{FF2B5EF4-FFF2-40B4-BE49-F238E27FC236}">
                <a16:creationId xmlns:a16="http://schemas.microsoft.com/office/drawing/2014/main" id="{7AA441D5-C86F-B781-9310-9AF427A6FCB0}"/>
              </a:ext>
            </a:extLst>
          </p:cNvPr>
          <p:cNvSpPr/>
          <p:nvPr/>
        </p:nvSpPr>
        <p:spPr>
          <a:xfrm>
            <a:off x="1" y="0"/>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5477066F-98CC-36E7-F15D-78DF5B752B51}"/>
              </a:ext>
            </a:extLst>
          </p:cNvPr>
          <p:cNvSpPr/>
          <p:nvPr/>
        </p:nvSpPr>
        <p:spPr>
          <a:xfrm>
            <a:off x="0" y="440835"/>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1"/>
              </a:solidFill>
            </a:endParaRPr>
          </a:p>
        </p:txBody>
      </p:sp>
      <p:sp>
        <p:nvSpPr>
          <p:cNvPr id="3" name="ZoneTexte 2">
            <a:extLst>
              <a:ext uri="{FF2B5EF4-FFF2-40B4-BE49-F238E27FC236}">
                <a16:creationId xmlns:a16="http://schemas.microsoft.com/office/drawing/2014/main" id="{0385211D-F193-0BB7-678B-0BDE41F391CC}"/>
              </a:ext>
            </a:extLst>
          </p:cNvPr>
          <p:cNvSpPr txBox="1"/>
          <p:nvPr/>
        </p:nvSpPr>
        <p:spPr>
          <a:xfrm>
            <a:off x="1672969" y="140589"/>
            <a:ext cx="3512062" cy="707886"/>
          </a:xfrm>
          <a:prstGeom prst="rect">
            <a:avLst/>
          </a:prstGeom>
          <a:noFill/>
        </p:spPr>
        <p:txBody>
          <a:bodyPr wrap="square" rtlCol="0">
            <a:spAutoFit/>
          </a:bodyPr>
          <a:lstStyle/>
          <a:p>
            <a:pPr algn="ctr"/>
            <a:r>
              <a:rPr lang="fr-FR" sz="4000" dirty="0">
                <a:latin typeface="Britannic Bold" panose="020B0903060703020204" pitchFamily="34" charset="0"/>
              </a:rPr>
              <a:t>Fiches SAÉ</a:t>
            </a:r>
          </a:p>
        </p:txBody>
      </p:sp>
      <p:sp>
        <p:nvSpPr>
          <p:cNvPr id="2" name="ZoneTexte 1">
            <a:extLst>
              <a:ext uri="{FF2B5EF4-FFF2-40B4-BE49-F238E27FC236}">
                <a16:creationId xmlns:a16="http://schemas.microsoft.com/office/drawing/2014/main" id="{FB3211D1-47B7-21B9-1123-12A5A055EAB5}"/>
              </a:ext>
            </a:extLst>
          </p:cNvPr>
          <p:cNvSpPr txBox="1"/>
          <p:nvPr/>
        </p:nvSpPr>
        <p:spPr>
          <a:xfrm>
            <a:off x="518364" y="5859679"/>
            <a:ext cx="5660887" cy="1169551"/>
          </a:xfrm>
          <a:prstGeom prst="rect">
            <a:avLst/>
          </a:prstGeom>
          <a:noFill/>
        </p:spPr>
        <p:txBody>
          <a:bodyPr wrap="square" rtlCol="0">
            <a:spAutoFit/>
          </a:bodyPr>
          <a:lstStyle/>
          <a:p>
            <a:r>
              <a:rPr lang="fr-FR" sz="1400" dirty="0">
                <a:latin typeface="Bookman Old Style" panose="02050604050505020204" pitchFamily="18" charset="0"/>
              </a:rPr>
              <a:t>Pendant mes deux années à l’IUT de Limoges, j’ai réalisé un total de </a:t>
            </a:r>
            <a:r>
              <a:rPr lang="fr-FR" sz="1400" b="1" dirty="0">
                <a:latin typeface="Bookman Old Style" panose="02050604050505020204" pitchFamily="18" charset="0"/>
              </a:rPr>
              <a:t>14 projets SAÉ </a:t>
            </a:r>
            <a:r>
              <a:rPr lang="fr-FR" sz="1400" dirty="0">
                <a:latin typeface="Bookman Old Style" panose="02050604050505020204" pitchFamily="18" charset="0"/>
              </a:rPr>
              <a:t>avec une fiche SAÉ qui contient le contenue et les compétences évaluées pour chaque projet.</a:t>
            </a:r>
          </a:p>
          <a:p>
            <a:endParaRPr lang="fr-FR" sz="1400" dirty="0">
              <a:latin typeface="Bookman Old Style" panose="02050604050505020204" pitchFamily="18" charset="0"/>
            </a:endParaRPr>
          </a:p>
          <a:p>
            <a:r>
              <a:rPr lang="fr-FR" sz="1400" dirty="0">
                <a:latin typeface="Bookman Old Style" panose="02050604050505020204" pitchFamily="18" charset="0"/>
              </a:rPr>
              <a:t>Ces fiches SAÉ sont consultables en annexe.</a:t>
            </a:r>
          </a:p>
        </p:txBody>
      </p:sp>
      <p:cxnSp>
        <p:nvCxnSpPr>
          <p:cNvPr id="25" name="Connecteur droit avec flèche 24">
            <a:extLst>
              <a:ext uri="{FF2B5EF4-FFF2-40B4-BE49-F238E27FC236}">
                <a16:creationId xmlns:a16="http://schemas.microsoft.com/office/drawing/2014/main" id="{CF63F452-8F88-BF52-19C3-7314C3911B7F}"/>
              </a:ext>
            </a:extLst>
          </p:cNvPr>
          <p:cNvCxnSpPr>
            <a:cxnSpLocks/>
          </p:cNvCxnSpPr>
          <p:nvPr/>
        </p:nvCxnSpPr>
        <p:spPr>
          <a:xfrm flipV="1">
            <a:off x="694358" y="1776654"/>
            <a:ext cx="5075583" cy="2952860"/>
          </a:xfrm>
          <a:prstGeom prst="straightConnector1">
            <a:avLst/>
          </a:prstGeom>
          <a:ln w="76200">
            <a:gradFill>
              <a:gsLst>
                <a:gs pos="12000">
                  <a:schemeClr val="tx1"/>
                </a:gs>
                <a:gs pos="12000">
                  <a:schemeClr val="accent1"/>
                </a:gs>
                <a:gs pos="100000">
                  <a:srgbClr val="FFFF00"/>
                </a:gs>
                <a:gs pos="64000">
                  <a:schemeClr val="accent1"/>
                </a:gs>
                <a:gs pos="64000">
                  <a:schemeClr val="accent2"/>
                </a:gs>
              </a:gsLst>
              <a:lin ang="5400000" scaled="1"/>
            </a:gra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9D336CFA-031D-1A2C-4FDE-A38C652A4998}"/>
              </a:ext>
            </a:extLst>
          </p:cNvPr>
          <p:cNvSpPr txBox="1"/>
          <p:nvPr/>
        </p:nvSpPr>
        <p:spPr>
          <a:xfrm>
            <a:off x="4259219" y="2817834"/>
            <a:ext cx="2354344" cy="830997"/>
          </a:xfrm>
          <a:prstGeom prst="rect">
            <a:avLst/>
          </a:prstGeom>
          <a:noFill/>
          <a:ln w="12700">
            <a:solidFill>
              <a:schemeClr val="accent2"/>
            </a:solidFill>
          </a:ln>
        </p:spPr>
        <p:txBody>
          <a:bodyPr wrap="square" rtlCol="0">
            <a:spAutoFit/>
          </a:bodyPr>
          <a:lstStyle/>
          <a:p>
            <a:r>
              <a:rPr lang="fr-FR" sz="1200" dirty="0">
                <a:latin typeface="Bookman Old Style" panose="02050604050505020204" pitchFamily="18" charset="0"/>
              </a:rPr>
              <a:t>2 projets SAÉ réalisés qui sont plus conséquent que les précédents et plus exigeants</a:t>
            </a:r>
          </a:p>
        </p:txBody>
      </p:sp>
      <p:sp>
        <p:nvSpPr>
          <p:cNvPr id="8" name="Signe Moins 7">
            <a:extLst>
              <a:ext uri="{FF2B5EF4-FFF2-40B4-BE49-F238E27FC236}">
                <a16:creationId xmlns:a16="http://schemas.microsoft.com/office/drawing/2014/main" id="{88C0D67D-E5AC-704F-B4ED-679370C1FC38}"/>
              </a:ext>
            </a:extLst>
          </p:cNvPr>
          <p:cNvSpPr/>
          <p:nvPr/>
        </p:nvSpPr>
        <p:spPr>
          <a:xfrm rot="3351196">
            <a:off x="1118576" y="4233384"/>
            <a:ext cx="397565" cy="284483"/>
          </a:xfrm>
          <a:prstGeom prst="mathMin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Signe Moins 18">
            <a:extLst>
              <a:ext uri="{FF2B5EF4-FFF2-40B4-BE49-F238E27FC236}">
                <a16:creationId xmlns:a16="http://schemas.microsoft.com/office/drawing/2014/main" id="{D0AFD5CC-DDFE-C6F2-F62C-98E501549156}"/>
              </a:ext>
            </a:extLst>
          </p:cNvPr>
          <p:cNvSpPr/>
          <p:nvPr/>
        </p:nvSpPr>
        <p:spPr>
          <a:xfrm rot="3351196">
            <a:off x="3996432" y="2563234"/>
            <a:ext cx="397565" cy="284483"/>
          </a:xfrm>
          <a:prstGeom prst="mathMin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52AA63CE-350B-96B2-4CC3-406B2D436FE3}"/>
              </a:ext>
            </a:extLst>
          </p:cNvPr>
          <p:cNvSpPr txBox="1"/>
          <p:nvPr/>
        </p:nvSpPr>
        <p:spPr>
          <a:xfrm>
            <a:off x="3674014" y="2274270"/>
            <a:ext cx="915781" cy="276999"/>
          </a:xfrm>
          <a:prstGeom prst="rect">
            <a:avLst/>
          </a:prstGeom>
          <a:noFill/>
        </p:spPr>
        <p:txBody>
          <a:bodyPr wrap="square" rtlCol="0">
            <a:spAutoFit/>
          </a:bodyPr>
          <a:lstStyle/>
          <a:p>
            <a:r>
              <a:rPr lang="fr-FR" sz="1200" b="1" dirty="0"/>
              <a:t>2022/2023</a:t>
            </a:r>
          </a:p>
        </p:txBody>
      </p:sp>
      <p:sp>
        <p:nvSpPr>
          <p:cNvPr id="22" name="ZoneTexte 21">
            <a:extLst>
              <a:ext uri="{FF2B5EF4-FFF2-40B4-BE49-F238E27FC236}">
                <a16:creationId xmlns:a16="http://schemas.microsoft.com/office/drawing/2014/main" id="{EEAC5241-2268-6CF9-F316-2732F7C0EAA6}"/>
              </a:ext>
            </a:extLst>
          </p:cNvPr>
          <p:cNvSpPr txBox="1"/>
          <p:nvPr/>
        </p:nvSpPr>
        <p:spPr>
          <a:xfrm>
            <a:off x="859467" y="3937543"/>
            <a:ext cx="915781" cy="276999"/>
          </a:xfrm>
          <a:prstGeom prst="rect">
            <a:avLst/>
          </a:prstGeom>
          <a:noFill/>
        </p:spPr>
        <p:txBody>
          <a:bodyPr wrap="square" rtlCol="0">
            <a:spAutoFit/>
          </a:bodyPr>
          <a:lstStyle/>
          <a:p>
            <a:r>
              <a:rPr lang="fr-FR" sz="1200" b="1" dirty="0"/>
              <a:t>2021/2022</a:t>
            </a:r>
          </a:p>
        </p:txBody>
      </p:sp>
      <p:sp>
        <p:nvSpPr>
          <p:cNvPr id="23" name="ZoneTexte 22">
            <a:extLst>
              <a:ext uri="{FF2B5EF4-FFF2-40B4-BE49-F238E27FC236}">
                <a16:creationId xmlns:a16="http://schemas.microsoft.com/office/drawing/2014/main" id="{2CAB3823-1A07-0274-FA5E-EBD912CA888F}"/>
              </a:ext>
            </a:extLst>
          </p:cNvPr>
          <p:cNvSpPr txBox="1"/>
          <p:nvPr/>
        </p:nvSpPr>
        <p:spPr>
          <a:xfrm>
            <a:off x="1369518" y="4476869"/>
            <a:ext cx="2354344" cy="646331"/>
          </a:xfrm>
          <a:prstGeom prst="rect">
            <a:avLst/>
          </a:prstGeom>
          <a:noFill/>
          <a:ln w="12700">
            <a:solidFill>
              <a:schemeClr val="accent1"/>
            </a:solidFill>
          </a:ln>
        </p:spPr>
        <p:txBody>
          <a:bodyPr wrap="square" rtlCol="0">
            <a:spAutoFit/>
          </a:bodyPr>
          <a:lstStyle/>
          <a:p>
            <a:r>
              <a:rPr lang="fr-FR" sz="1200" dirty="0">
                <a:latin typeface="Bookman Old Style" panose="02050604050505020204" pitchFamily="18" charset="0"/>
              </a:rPr>
              <a:t>12 projets SAÉ réalisés évaluant chacune une compétence spécifique</a:t>
            </a:r>
          </a:p>
        </p:txBody>
      </p:sp>
      <p:cxnSp>
        <p:nvCxnSpPr>
          <p:cNvPr id="5" name="Connecteur droit 4">
            <a:extLst>
              <a:ext uri="{FF2B5EF4-FFF2-40B4-BE49-F238E27FC236}">
                <a16:creationId xmlns:a16="http://schemas.microsoft.com/office/drawing/2014/main" id="{26044E3A-07E5-D3B7-B321-925AFABF7B8E}"/>
              </a:ext>
            </a:extLst>
          </p:cNvPr>
          <p:cNvCxnSpPr>
            <a:cxnSpLocks/>
          </p:cNvCxnSpPr>
          <p:nvPr/>
        </p:nvCxnSpPr>
        <p:spPr>
          <a:xfrm>
            <a:off x="518365" y="5632174"/>
            <a:ext cx="5660887" cy="0"/>
          </a:xfrm>
          <a:prstGeom prst="line">
            <a:avLst/>
          </a:prstGeom>
          <a:ln/>
        </p:spPr>
        <p:style>
          <a:lnRef idx="1">
            <a:schemeClr val="accent3"/>
          </a:lnRef>
          <a:fillRef idx="0">
            <a:schemeClr val="accent3"/>
          </a:fillRef>
          <a:effectRef idx="0">
            <a:schemeClr val="accent3"/>
          </a:effectRef>
          <a:fontRef idx="minor">
            <a:schemeClr val="tx1"/>
          </a:fontRef>
        </p:style>
      </p:cxnSp>
      <p:sp>
        <p:nvSpPr>
          <p:cNvPr id="4" name="Rectangle 3">
            <a:extLst>
              <a:ext uri="{FF2B5EF4-FFF2-40B4-BE49-F238E27FC236}">
                <a16:creationId xmlns:a16="http://schemas.microsoft.com/office/drawing/2014/main" id="{744E485C-D80A-F954-57D7-0BF867EFBF5C}"/>
              </a:ext>
            </a:extLst>
          </p:cNvPr>
          <p:cNvSpPr/>
          <p:nvPr/>
        </p:nvSpPr>
        <p:spPr>
          <a:xfrm>
            <a:off x="4452328"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Rectangle 6">
            <a:extLst>
              <a:ext uri="{FF2B5EF4-FFF2-40B4-BE49-F238E27FC236}">
                <a16:creationId xmlns:a16="http://schemas.microsoft.com/office/drawing/2014/main" id="{990924A9-66B2-9DAA-A700-1947AA80DD54}"/>
              </a:ext>
            </a:extLst>
          </p:cNvPr>
          <p:cNvSpPr/>
          <p:nvPr/>
        </p:nvSpPr>
        <p:spPr>
          <a:xfrm>
            <a:off x="5036208"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0" name="Rectangle 19">
            <a:extLst>
              <a:ext uri="{FF2B5EF4-FFF2-40B4-BE49-F238E27FC236}">
                <a16:creationId xmlns:a16="http://schemas.microsoft.com/office/drawing/2014/main" id="{B31E539B-5A88-938D-9BAF-FE0545E6C8F8}"/>
              </a:ext>
            </a:extLst>
          </p:cNvPr>
          <p:cNvSpPr/>
          <p:nvPr/>
        </p:nvSpPr>
        <p:spPr>
          <a:xfrm>
            <a:off x="-1" y="9626968"/>
            <a:ext cx="2405670" cy="27002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0F7F4D7B-A730-2B5B-F3DF-82A66B031425}"/>
              </a:ext>
            </a:extLst>
          </p:cNvPr>
          <p:cNvSpPr/>
          <p:nvPr/>
        </p:nvSpPr>
        <p:spPr>
          <a:xfrm>
            <a:off x="-1" y="9192270"/>
            <a:ext cx="1821790" cy="27002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 descr="Institut universitaire de technologie — Wikipédia">
            <a:extLst>
              <a:ext uri="{FF2B5EF4-FFF2-40B4-BE49-F238E27FC236}">
                <a16:creationId xmlns:a16="http://schemas.microsoft.com/office/drawing/2014/main" id="{340906BD-E022-36B5-3509-3123152A35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7" b="4251"/>
          <a:stretch/>
        </p:blipFill>
        <p:spPr bwMode="auto">
          <a:xfrm>
            <a:off x="1821789" y="9068076"/>
            <a:ext cx="1097428" cy="532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A6CDB700-21D0-EBBB-5EE6-E52CF501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615" y="9090940"/>
            <a:ext cx="1503703" cy="486615"/>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24FDC441-CF7F-AB71-D5B3-3760FEF4010F}"/>
              </a:ext>
            </a:extLst>
          </p:cNvPr>
          <p:cNvSpPr txBox="1"/>
          <p:nvPr/>
        </p:nvSpPr>
        <p:spPr>
          <a:xfrm>
            <a:off x="2405670" y="9573960"/>
            <a:ext cx="2046658" cy="369332"/>
          </a:xfrm>
          <a:prstGeom prst="rect">
            <a:avLst/>
          </a:prstGeom>
          <a:noFill/>
        </p:spPr>
        <p:txBody>
          <a:bodyPr wrap="square" rtlCol="0">
            <a:spAutoFit/>
          </a:bodyPr>
          <a:lstStyle/>
          <a:p>
            <a:pPr algn="ctr"/>
            <a:r>
              <a:rPr lang="fr-FR" dirty="0"/>
              <a:t>9/11</a:t>
            </a:r>
          </a:p>
        </p:txBody>
      </p:sp>
    </p:spTree>
    <p:extLst>
      <p:ext uri="{BB962C8B-B14F-4D97-AF65-F5344CB8AC3E}">
        <p14:creationId xmlns:p14="http://schemas.microsoft.com/office/powerpoint/2010/main" val="3198647583"/>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CDD245C7E2344BB51F38DA39BC35E8" ma:contentTypeVersion="4" ma:contentTypeDescription="Crée un document." ma:contentTypeScope="" ma:versionID="2fae938751b2183ae5c3db36af90eb02">
  <xsd:schema xmlns:xsd="http://www.w3.org/2001/XMLSchema" xmlns:xs="http://www.w3.org/2001/XMLSchema" xmlns:p="http://schemas.microsoft.com/office/2006/metadata/properties" xmlns:ns3="72dd8789-8f18-4be3-a971-d2b788f9508a" targetNamespace="http://schemas.microsoft.com/office/2006/metadata/properties" ma:root="true" ma:fieldsID="05573fa8eef74bef554b846e3b3561b8" ns3:_="">
    <xsd:import namespace="72dd8789-8f18-4be3-a971-d2b788f9508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d8789-8f18-4be3-a971-d2b788f950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0DEDE0-F894-40C5-B354-C9419FCE3EFE}">
  <ds:schemaRefs>
    <ds:schemaRef ds:uri="http://schemas.microsoft.com/sharepoint/v3/contenttype/forms"/>
  </ds:schemaRefs>
</ds:datastoreItem>
</file>

<file path=customXml/itemProps2.xml><?xml version="1.0" encoding="utf-8"?>
<ds:datastoreItem xmlns:ds="http://schemas.openxmlformats.org/officeDocument/2006/customXml" ds:itemID="{ABA61BA1-2C3D-4A3F-BDD3-827F33B85323}">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2dd8789-8f18-4be3-a971-d2b788f9508a"/>
    <ds:schemaRef ds:uri="http://www.w3.org/XML/1998/namespace"/>
  </ds:schemaRefs>
</ds:datastoreItem>
</file>

<file path=customXml/itemProps3.xml><?xml version="1.0" encoding="utf-8"?>
<ds:datastoreItem xmlns:ds="http://schemas.openxmlformats.org/officeDocument/2006/customXml" ds:itemID="{3FD08CF9-3A32-4E25-9904-D88CA008B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dd8789-8f18-4be3-a971-d2b788f95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1954</TotalTime>
  <Words>851</Words>
  <Application>Microsoft Office PowerPoint</Application>
  <PresentationFormat>Format A4 (210 x 297 mm)</PresentationFormat>
  <Paragraphs>106</Paragraphs>
  <Slides>11</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Arial</vt:lpstr>
      <vt:lpstr>Bahnschrift SemiBold Condensed</vt:lpstr>
      <vt:lpstr>Bookman Old Style</vt:lpstr>
      <vt:lpstr>Britannic Bold</vt:lpstr>
      <vt:lpstr>Calibri</vt:lpstr>
      <vt:lpstr>Calibri Light</vt:lpstr>
      <vt:lpstr>Century Gothic</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Mathis Borger</dc:creator>
  <cp:lastModifiedBy>Mathis Borger</cp:lastModifiedBy>
  <cp:revision>77</cp:revision>
  <dcterms:created xsi:type="dcterms:W3CDTF">2022-05-21T13:25:55Z</dcterms:created>
  <dcterms:modified xsi:type="dcterms:W3CDTF">2023-11-14T15:42:19Z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0x010100BCCDD245C7E2344BB51F38DA39BC35E8</vt:lpwstr>
  </property>
</Properties>
</file>